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5" r:id="rId10"/>
    <p:sldId id="326" r:id="rId11"/>
    <p:sldId id="267" r:id="rId12"/>
    <p:sldId id="327" r:id="rId13"/>
    <p:sldId id="32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29" r:id="rId22"/>
    <p:sldId id="278" r:id="rId23"/>
    <p:sldId id="330" r:id="rId24"/>
    <p:sldId id="331" r:id="rId25"/>
    <p:sldId id="332" r:id="rId26"/>
    <p:sldId id="333" r:id="rId27"/>
    <p:sldId id="334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</p:sldIdLst>
  <p:sldSz cx="9144000" cy="6858000" type="screen4x3"/>
  <p:notesSz cx="6662738" cy="9926638"/>
  <p:custDataLst>
    <p:tags r:id="rId7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990033"/>
    <a:srgbClr val="47BAD6"/>
    <a:srgbClr val="FE9E32"/>
    <a:srgbClr val="009900"/>
    <a:srgbClr val="FE9D32"/>
    <a:srgbClr val="969696"/>
    <a:srgbClr val="FECB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01" autoAdjust="0"/>
  </p:normalViewPr>
  <p:slideViewPr>
    <p:cSldViewPr>
      <p:cViewPr varScale="1">
        <p:scale>
          <a:sx n="131" d="100"/>
          <a:sy n="131" d="100"/>
        </p:scale>
        <p:origin x="-1044" y="-84"/>
      </p:cViewPr>
      <p:guideLst>
        <p:guide orient="horz" pos="3861"/>
        <p:guide orient="horz" pos="3974"/>
        <p:guide orient="horz" pos="4020"/>
        <p:guide orient="horz" pos="4088"/>
        <p:guide pos="385"/>
      </p:guideLst>
    </p:cSldViewPr>
  </p:slideViewPr>
  <p:outlineViewPr>
    <p:cViewPr>
      <p:scale>
        <a:sx n="33" d="100"/>
        <a:sy n="33" d="100"/>
      </p:scale>
      <p:origin x="0" y="4876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51.png"/><Relationship Id="rId5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51.png"/><Relationship Id="rId5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image" Target="../media/image25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image" Target="../media/image25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image" Target="../media/image25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68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25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82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image" Target="../media/image84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10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4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31B3CC3D-1344-4C6D-BE79-C689563AD5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5" y="4715153"/>
            <a:ext cx="4886008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FDF9237B-FBDC-4C5D-A17D-96579F852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37D9EF-2BDB-456C-817B-D4144B054150}" type="slidenum">
              <a:rPr lang="en-US" smtClean="0">
                <a:latin typeface="Times"/>
              </a:rPr>
              <a:pPr/>
              <a:t>1</a:t>
            </a:fld>
            <a:endParaRPr lang="en-US" dirty="0" smtClean="0">
              <a:latin typeface="Time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FB0DA-CACD-4938-B392-37FEB0DD4D2B}" type="slidenum">
              <a:rPr lang="en-US" smtClean="0">
                <a:latin typeface="Times"/>
              </a:rPr>
              <a:pPr/>
              <a:t>14</a:t>
            </a:fld>
            <a:endParaRPr lang="en-US" dirty="0" smtClean="0">
              <a:latin typeface="Time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846C1-00EA-4269-89F4-9EEBE6624408}" type="slidenum">
              <a:rPr lang="en-US" smtClean="0">
                <a:latin typeface="Times"/>
              </a:rPr>
              <a:pPr/>
              <a:t>15</a:t>
            </a:fld>
            <a:endParaRPr lang="en-US" dirty="0" smtClean="0">
              <a:latin typeface="Time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96F6E-A3AC-464E-A593-EBC37BA3B21A}" type="slidenum">
              <a:rPr lang="en-US" smtClean="0">
                <a:latin typeface="Times"/>
              </a:rPr>
              <a:pPr/>
              <a:t>16</a:t>
            </a:fld>
            <a:endParaRPr lang="en-US" dirty="0" smtClean="0">
              <a:latin typeface="Time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DD9E13-CB81-4878-8C0B-1271879AFCE9}" type="slidenum">
              <a:rPr lang="en-US" smtClean="0">
                <a:latin typeface="Times"/>
              </a:rPr>
              <a:pPr/>
              <a:t>17</a:t>
            </a:fld>
            <a:endParaRPr lang="en-US" dirty="0" smtClean="0">
              <a:latin typeface="Time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2FA490-1B27-468F-90A1-E8D005AF03FF}" type="slidenum">
              <a:rPr lang="en-US" smtClean="0">
                <a:latin typeface="Times"/>
              </a:rPr>
              <a:pPr/>
              <a:t>18</a:t>
            </a:fld>
            <a:endParaRPr lang="en-US" dirty="0" smtClean="0">
              <a:latin typeface="Time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E3B469-2857-4975-944A-B68DEE4E3707}" type="slidenum">
              <a:rPr lang="en-US" smtClean="0">
                <a:latin typeface="Times"/>
              </a:rPr>
              <a:pPr/>
              <a:t>19</a:t>
            </a:fld>
            <a:endParaRPr lang="en-US" dirty="0" smtClean="0">
              <a:latin typeface="Time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DE937F-46A4-45C1-BF1B-948500395EF5}" type="slidenum">
              <a:rPr lang="en-US" smtClean="0">
                <a:latin typeface="Times"/>
              </a:rPr>
              <a:pPr/>
              <a:t>20</a:t>
            </a:fld>
            <a:endParaRPr lang="en-US" dirty="0" smtClean="0">
              <a:latin typeface="Time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49EA2-82E9-400D-B7EB-35D582BEC764}" type="slidenum">
              <a:rPr lang="en-US" smtClean="0">
                <a:latin typeface="Times"/>
              </a:rPr>
              <a:pPr/>
              <a:t>22</a:t>
            </a:fld>
            <a:endParaRPr lang="en-US" dirty="0" smtClean="0">
              <a:latin typeface="Time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73E6A7-690B-4167-82B4-7FE55855F211}" type="slidenum">
              <a:rPr lang="en-US" smtClean="0">
                <a:latin typeface="Times"/>
              </a:rPr>
              <a:pPr/>
              <a:t>27</a:t>
            </a:fld>
            <a:endParaRPr lang="en-US" dirty="0" smtClean="0">
              <a:latin typeface="Time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8F67BA-338F-451D-84E0-1D18890C5A6A}" type="slidenum">
              <a:rPr lang="en-US" smtClean="0">
                <a:latin typeface="Times"/>
              </a:rPr>
              <a:pPr/>
              <a:t>30</a:t>
            </a:fld>
            <a:endParaRPr lang="en-US" dirty="0" smtClean="0">
              <a:latin typeface="Time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"/>
              </a:rPr>
              <a:t>Snygga till bild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8D5D76-036F-4D20-9709-31F81025265A}" type="slidenum">
              <a:rPr lang="en-US" smtClean="0">
                <a:latin typeface="Times"/>
              </a:rPr>
              <a:pPr/>
              <a:t>2</a:t>
            </a:fld>
            <a:endParaRPr lang="en-US" dirty="0" smtClean="0">
              <a:latin typeface="Times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22DC37-CB78-4113-8136-4F6E4A6F2A95}" type="slidenum">
              <a:rPr lang="en-US" smtClean="0">
                <a:latin typeface="Times"/>
              </a:rPr>
              <a:pPr/>
              <a:t>35</a:t>
            </a:fld>
            <a:endParaRPr lang="en-US" dirty="0" smtClean="0">
              <a:latin typeface="Time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305DB-0472-4989-BA04-C005970671DD}" type="slidenum">
              <a:rPr lang="en-US" smtClean="0">
                <a:latin typeface="Times"/>
              </a:rPr>
              <a:pPr/>
              <a:t>36</a:t>
            </a:fld>
            <a:endParaRPr lang="en-US" dirty="0" smtClean="0">
              <a:latin typeface="Time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DE39F-B66B-499B-B2B3-A3083BF9A246}" type="slidenum">
              <a:rPr lang="en-US" smtClean="0">
                <a:latin typeface="Times"/>
              </a:rPr>
              <a:pPr/>
              <a:t>39</a:t>
            </a:fld>
            <a:endParaRPr lang="en-US" dirty="0" smtClean="0">
              <a:latin typeface="Time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5BB91-6B41-46EA-BF36-5F1940273647}" type="slidenum">
              <a:rPr lang="en-US" smtClean="0">
                <a:latin typeface="Times"/>
              </a:rPr>
              <a:pPr/>
              <a:t>40</a:t>
            </a:fld>
            <a:endParaRPr lang="en-US" dirty="0" smtClean="0">
              <a:latin typeface="Time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E21E4-1DA2-450A-8D41-6FB4DDC58C71}" type="slidenum">
              <a:rPr lang="en-US" smtClean="0">
                <a:latin typeface="Times"/>
              </a:rPr>
              <a:pPr/>
              <a:t>41</a:t>
            </a:fld>
            <a:endParaRPr lang="en-US" dirty="0" smtClean="0">
              <a:latin typeface="Time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v-SE" smtClean="0">
                <a:latin typeface="Times"/>
              </a:rPr>
              <a:t>Benefits:</a:t>
            </a:r>
          </a:p>
          <a:p>
            <a:pPr eaLnBrk="1" hangingPunct="1"/>
            <a:r>
              <a:rPr lang="sv-SE" smtClean="0">
                <a:latin typeface="Times"/>
              </a:rPr>
              <a:t>Provides new operator interface</a:t>
            </a:r>
          </a:p>
          <a:p>
            <a:pPr eaLnBrk="1" hangingPunct="1"/>
            <a:r>
              <a:rPr lang="sv-SE" smtClean="0">
                <a:latin typeface="Times"/>
              </a:rPr>
              <a:t>Adds new functionality</a:t>
            </a:r>
          </a:p>
          <a:p>
            <a:pPr eaLnBrk="1" hangingPunct="1"/>
            <a:r>
              <a:rPr lang="sv-SE" smtClean="0">
                <a:latin typeface="Times"/>
              </a:rPr>
              <a:t>Possible to test TankMaster and runn old software in parallell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7C624-4C7B-470D-AA28-80ED49696836}" type="slidenum">
              <a:rPr lang="en-US" smtClean="0">
                <a:latin typeface="Times"/>
              </a:rPr>
              <a:pPr/>
              <a:t>42</a:t>
            </a:fld>
            <a:endParaRPr lang="en-US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978874-D5D3-4BBD-A1B3-321998430646}" type="slidenum">
              <a:rPr lang="en-US" smtClean="0">
                <a:latin typeface="Times"/>
              </a:rPr>
              <a:pPr/>
              <a:t>43</a:t>
            </a:fld>
            <a:endParaRPr lang="en-US" dirty="0" smtClean="0">
              <a:latin typeface="Time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25FCB-079C-416E-B669-D2EA5037F4BB}" type="slidenum">
              <a:rPr lang="en-US" smtClean="0">
                <a:latin typeface="Times"/>
              </a:rPr>
              <a:pPr/>
              <a:t>44</a:t>
            </a:fld>
            <a:endParaRPr lang="en-US" dirty="0" smtClean="0">
              <a:latin typeface="Time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F84C3A-3137-48DC-931D-E492DD797EBB}" type="slidenum">
              <a:rPr lang="en-US" smtClean="0">
                <a:latin typeface="Times"/>
              </a:rPr>
              <a:pPr/>
              <a:t>45</a:t>
            </a:fld>
            <a:endParaRPr lang="en-US" dirty="0" smtClean="0">
              <a:latin typeface="Times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v-SE" smtClean="0">
                <a:latin typeface="Times"/>
              </a:rPr>
              <a:t>EBM can be used for direct connection</a:t>
            </a:r>
          </a:p>
          <a:p>
            <a:pPr eaLnBrk="1" hangingPunct="1"/>
            <a:r>
              <a:rPr lang="sv-SE" smtClean="0">
                <a:latin typeface="Times"/>
              </a:rPr>
              <a:t>Up to 10 devices.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1E249-CA65-4146-8651-65E26E7F7FE2}" type="slidenum">
              <a:rPr lang="en-US" smtClean="0">
                <a:latin typeface="Times"/>
              </a:rPr>
              <a:pPr/>
              <a:t>47</a:t>
            </a:fld>
            <a:endParaRPr lang="en-US" dirty="0" smtClean="0">
              <a:latin typeface="Time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E53CC6-187B-493A-A454-6CADF0B06CC3}" type="slidenum">
              <a:rPr lang="en-US" smtClean="0">
                <a:latin typeface="Times"/>
              </a:rPr>
              <a:pPr/>
              <a:t>3</a:t>
            </a:fld>
            <a:endParaRPr lang="en-US" dirty="0" smtClean="0">
              <a:latin typeface="Time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E7A18-2BCB-4B77-9239-8793AD6757A5}" type="slidenum">
              <a:rPr lang="en-US" smtClean="0">
                <a:latin typeface="Times"/>
              </a:rPr>
              <a:pPr/>
              <a:t>48</a:t>
            </a:fld>
            <a:endParaRPr lang="en-US" dirty="0" smtClean="0">
              <a:latin typeface="Times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202E8-619D-4D65-84DD-CF8914E78CBE}" type="slidenum">
              <a:rPr lang="en-US" smtClean="0">
                <a:latin typeface="Times"/>
              </a:rPr>
              <a:pPr/>
              <a:t>50</a:t>
            </a:fld>
            <a:endParaRPr lang="en-US" dirty="0" smtClean="0">
              <a:latin typeface="Time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1819F3-A5BD-43AE-BDDA-BC83188D5592}" type="slidenum">
              <a:rPr lang="en-US" smtClean="0">
                <a:latin typeface="Times"/>
              </a:rPr>
              <a:pPr/>
              <a:t>54</a:t>
            </a:fld>
            <a:endParaRPr lang="en-US" dirty="0" smtClean="0">
              <a:latin typeface="Time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47869-3213-406F-9F7B-647EB3844AB2}" type="slidenum">
              <a:rPr lang="en-US" smtClean="0">
                <a:latin typeface="Times"/>
              </a:rPr>
              <a:pPr/>
              <a:t>55</a:t>
            </a:fld>
            <a:endParaRPr lang="en-US" dirty="0" smtClean="0">
              <a:latin typeface="Times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DCEB81-2DC1-4B84-A737-3D03CE01AAD3}" type="slidenum">
              <a:rPr lang="en-US" smtClean="0">
                <a:latin typeface="Times"/>
              </a:rPr>
              <a:pPr/>
              <a:t>62</a:t>
            </a:fld>
            <a:endParaRPr lang="en-US" dirty="0" smtClean="0">
              <a:latin typeface="Time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0938" cy="37226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65" y="4716877"/>
            <a:ext cx="4886008" cy="4465263"/>
          </a:xfrm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AD889-489E-4485-99B6-42406D0B6449}" type="slidenum">
              <a:rPr lang="en-US" smtClean="0">
                <a:latin typeface="Times"/>
              </a:rPr>
              <a:pPr/>
              <a:t>4</a:t>
            </a:fld>
            <a:endParaRPr lang="en-US" dirty="0" smtClean="0">
              <a:latin typeface="Time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394969-C7FD-402C-A7B4-7C7F6031296C}" type="slidenum">
              <a:rPr lang="en-US" smtClean="0">
                <a:latin typeface="Times"/>
              </a:rPr>
              <a:pPr/>
              <a:t>5</a:t>
            </a:fld>
            <a:endParaRPr lang="en-US" dirty="0" smtClean="0">
              <a:latin typeface="Time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D22E2-859E-4ED7-A877-1D8D375DEF04}" type="slidenum">
              <a:rPr lang="en-US" smtClean="0">
                <a:latin typeface="Times"/>
              </a:rPr>
              <a:pPr/>
              <a:t>6</a:t>
            </a:fld>
            <a:endParaRPr lang="en-US" dirty="0" smtClean="0">
              <a:latin typeface="Times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1A490A-F2E8-4BBA-9F9B-ACBB76A0559E}" type="slidenum">
              <a:rPr lang="en-US" smtClean="0">
                <a:latin typeface="Times"/>
              </a:rPr>
              <a:pPr/>
              <a:t>7</a:t>
            </a:fld>
            <a:endParaRPr lang="en-US" dirty="0" smtClean="0">
              <a:latin typeface="Time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8736E7-CCA3-415F-A016-CFE68E3FADE1}" type="slidenum">
              <a:rPr lang="en-US" smtClean="0">
                <a:latin typeface="Times"/>
              </a:rPr>
              <a:pPr/>
              <a:t>8</a:t>
            </a:fld>
            <a:endParaRPr lang="en-US" dirty="0" smtClean="0">
              <a:latin typeface="Times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95B0EA-C74E-4F47-BB45-072FA1D73862}" type="slidenum">
              <a:rPr lang="en-US" smtClean="0">
                <a:latin typeface="Times"/>
              </a:rPr>
              <a:pPr/>
              <a:t>11</a:t>
            </a:fld>
            <a:endParaRPr lang="en-US" dirty="0" smtClean="0">
              <a:latin typeface="Time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0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b="0" i="1">
                <a:solidFill>
                  <a:schemeClr val="tx1"/>
                </a:solidFill>
                <a:latin typeface="Arial" charset="0"/>
              </a:rPr>
              <a:t>Rosemount Tank Radar AB Confidential</a:t>
            </a:r>
            <a:endParaRPr lang="en-US" sz="800" b="0" i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51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513E2-6677-456F-A39D-9B85ADB6E8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F8905-079C-4E00-BF38-993F3435D6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1820C-0477-4647-B5EA-C5E094EA55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E3BE8-8CA9-4567-8147-6E71E7FDB9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D632-3F53-43D4-B2F2-FC3A176D8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EB181-ABD5-4A34-82D7-D04BDD86AE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56F46-F7B3-4437-BD9E-C7EEA033D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2032F-8CD5-4A21-AC55-76FEDD099D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95340-5CB9-466C-B39B-A1CEB43E92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0ABA7-3813-4FE7-AEF9-5D2FB1C0BE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3" descr="process managem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 b="0" dirty="0">
                <a:solidFill>
                  <a:schemeClr val="bg1"/>
                </a:solidFill>
                <a:latin typeface="Arial" charset="0"/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b="0" dirty="0">
                <a:solidFill>
                  <a:schemeClr val="bg1"/>
                </a:solidFill>
                <a:latin typeface="Arial" charset="0"/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b="0" dirty="0">
                <a:solidFill>
                  <a:schemeClr val="bg1"/>
                </a:solidFill>
                <a:latin typeface="Arial" charset="0"/>
              </a:rPr>
              <a:t>27-Jun-01, Slide </a:t>
            </a:r>
            <a:fld id="{E24EECC1-0243-49F1-9B46-FC32DB261BAB}" type="slidenum">
              <a:rPr lang="en-US" sz="1000" b="0">
                <a:solidFill>
                  <a:schemeClr val="bg1"/>
                </a:solidFill>
                <a:latin typeface="Arial" charset="0"/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5" name="Text Box 51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b="0" i="1">
                <a:solidFill>
                  <a:schemeClr val="tx1"/>
                </a:solidFill>
                <a:latin typeface="Arial" charset="0"/>
              </a:rPr>
              <a:t>Rosemount Tank Radar AB Confidential</a:t>
            </a:r>
            <a:endParaRPr lang="en-US" sz="600" b="0" i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81" name="Rectangle 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82" name="Rectangle 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83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B0EA2A1-6042-479D-B6C2-75FD005388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8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 b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7" name="Picture 65" descr="Rosemount_Tank_Gauging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66" descr="raptor logo 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hyperlink" Target="http://www2.emersonprocess.com/en-US/brands/rosemounttankgauging/products/rapto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3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3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4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oleObject" Target="../embeddings/oleObject56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51.bin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0.bin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60.bin"/><Relationship Id="rId12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58.bin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6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68.bin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62.png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9.bin"/><Relationship Id="rId12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61.png"/><Relationship Id="rId5" Type="http://schemas.openxmlformats.org/officeDocument/2006/relationships/oleObject" Target="../embeddings/oleObject77.bin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62.png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61.png"/><Relationship Id="rId5" Type="http://schemas.openxmlformats.org/officeDocument/2006/relationships/oleObject" Target="../embeddings/oleObject85.bin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62.png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5.bin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61.png"/><Relationship Id="rId5" Type="http://schemas.openxmlformats.org/officeDocument/2006/relationships/oleObject" Target="../embeddings/oleObject93.bin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hyperlink" Target="http://www2.emersonprocess.com/en-US/brands/rosemounttankgauging/products/rapto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oleObject" Target="../embeddings/oleObject10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7.jpeg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77.jpeg"/><Relationship Id="rId4" Type="http://schemas.openxmlformats.org/officeDocument/2006/relationships/oleObject" Target="../embeddings/oleObject10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9.png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77.jpe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9.png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76.png"/><Relationship Id="rId4" Type="http://schemas.openxmlformats.org/officeDocument/2006/relationships/image" Target="../media/image77.jpe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5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7.emf"/><Relationship Id="rId10" Type="http://schemas.openxmlformats.org/officeDocument/2006/relationships/image" Target="../media/image104.emf"/><Relationship Id="rId4" Type="http://schemas.openxmlformats.org/officeDocument/2006/relationships/image" Target="../media/image99.emf"/><Relationship Id="rId9" Type="http://schemas.openxmlformats.org/officeDocument/2006/relationships/image" Target="../media/image10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8.png"/><Relationship Id="rId5" Type="http://schemas.openxmlformats.org/officeDocument/2006/relationships/image" Target="../media/image79.png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9.png"/><Relationship Id="rId5" Type="http://schemas.openxmlformats.org/officeDocument/2006/relationships/image" Target="../media/image109.jpeg"/><Relationship Id="rId4" Type="http://schemas.openxmlformats.org/officeDocument/2006/relationships/hyperlink" Target="http://system3.fototext.se/Mediabase/ItemPreview.php?ItemId=130499" TargetMode="External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ystem3.fototext.se/Mediabase/ItemPreview.php?ItemId=130499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10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83.png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21.png"/><Relationship Id="rId9" Type="http://schemas.openxmlformats.org/officeDocument/2006/relationships/oleObject" Target="../embeddings/oleObject1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hyperlink" Target="http://system3.fototext.se/Mediabase/ItemPreview.php?ItemId=13049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Field Communication &amp; Emulation</a:t>
            </a:r>
          </a:p>
        </p:txBody>
      </p:sp>
      <p:pic>
        <p:nvPicPr>
          <p:cNvPr id="33795" name="Picture 15" descr="raptor logo 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http://www2.emersonprocess.com/en-US/brands/rosemounttankgauging/PublishingImages/01_startframe_pi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3626148"/>
            <a:ext cx="5292725" cy="1243012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Electrical Interface Converters</a:t>
            </a:r>
          </a:p>
        </p:txBody>
      </p:sp>
      <p:sp>
        <p:nvSpPr>
          <p:cNvPr id="8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Converts the electrical interface using same communication protocol</a:t>
            </a:r>
          </a:p>
        </p:txBody>
      </p:sp>
      <p:sp>
        <p:nvSpPr>
          <p:cNvPr id="82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D7407B-B3EC-46CD-924C-F626EED765BB}" type="slidenum">
              <a:rPr lang="en-US" smtClean="0">
                <a:latin typeface="Arial" pitchFamily="34" charset="0"/>
              </a:rPr>
              <a:pPr/>
              <a:t>10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8206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63" y="5857875"/>
            <a:ext cx="3714750" cy="92075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grpSp>
        <p:nvGrpSpPr>
          <p:cNvPr id="8207" name="Group 79"/>
          <p:cNvGrpSpPr>
            <a:grpSpLocks/>
          </p:cNvGrpSpPr>
          <p:nvPr/>
        </p:nvGrpSpPr>
        <p:grpSpPr bwMode="auto">
          <a:xfrm>
            <a:off x="2916238" y="3319464"/>
            <a:ext cx="4846759" cy="1090613"/>
            <a:chOff x="2332" y="2068"/>
            <a:chExt cx="3141" cy="687"/>
          </a:xfrm>
        </p:grpSpPr>
        <p:sp>
          <p:nvSpPr>
            <p:cNvPr id="8217" name="Text Box 14"/>
            <p:cNvSpPr txBox="1">
              <a:spLocks noChangeArrowheads="1"/>
            </p:cNvSpPr>
            <p:nvPr/>
          </p:nvSpPr>
          <p:spPr bwMode="auto">
            <a:xfrm>
              <a:off x="4184" y="2199"/>
              <a:ext cx="983" cy="15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FBM</a:t>
              </a:r>
            </a:p>
          </p:txBody>
        </p:sp>
        <p:graphicFrame>
          <p:nvGraphicFramePr>
            <p:cNvPr id="8199" name="Object 3"/>
            <p:cNvGraphicFramePr>
              <a:graphicFrameLocks noChangeAspect="1"/>
            </p:cNvGraphicFramePr>
            <p:nvPr/>
          </p:nvGraphicFramePr>
          <p:xfrm>
            <a:off x="4169" y="2327"/>
            <a:ext cx="425" cy="250"/>
          </p:xfrm>
          <a:graphic>
            <a:graphicData uri="http://schemas.openxmlformats.org/presentationml/2006/ole">
              <p:oleObj spid="_x0000_s8199" name="Bitmap Image" r:id="rId4" imgW="733333" imgH="428798" progId="PBrush">
                <p:embed/>
              </p:oleObj>
            </a:graphicData>
          </a:graphic>
        </p:graphicFrame>
        <p:graphicFrame>
          <p:nvGraphicFramePr>
            <p:cNvPr id="8200" name="Object 4"/>
            <p:cNvGraphicFramePr>
              <a:graphicFrameLocks noChangeAspect="1"/>
            </p:cNvGraphicFramePr>
            <p:nvPr/>
          </p:nvGraphicFramePr>
          <p:xfrm>
            <a:off x="2927" y="2322"/>
            <a:ext cx="1243" cy="267"/>
          </p:xfrm>
          <a:graphic>
            <a:graphicData uri="http://schemas.openxmlformats.org/presentationml/2006/ole">
              <p:oleObj spid="_x0000_s8200" name="Bitmap Image" r:id="rId5" imgW="3228571" imgH="685714" progId="PBrush">
                <p:embed/>
              </p:oleObj>
            </a:graphicData>
          </a:graphic>
        </p:graphicFrame>
        <p:graphicFrame>
          <p:nvGraphicFramePr>
            <p:cNvPr id="8201" name="Object 5"/>
            <p:cNvGraphicFramePr>
              <a:graphicFrameLocks noChangeAspect="1"/>
            </p:cNvGraphicFramePr>
            <p:nvPr/>
          </p:nvGraphicFramePr>
          <p:xfrm>
            <a:off x="2332" y="2068"/>
            <a:ext cx="619" cy="522"/>
          </p:xfrm>
          <a:graphic>
            <a:graphicData uri="http://schemas.openxmlformats.org/presentationml/2006/ole">
              <p:oleObj spid="_x0000_s8201" name="Bitmap Image" r:id="rId6" imgW="933580" imgH="781159" progId="PBrush">
                <p:embed/>
              </p:oleObj>
            </a:graphicData>
          </a:graphic>
        </p:graphicFrame>
        <p:sp>
          <p:nvSpPr>
            <p:cNvPr id="8218" name="Text Box 17"/>
            <p:cNvSpPr txBox="1">
              <a:spLocks noChangeArrowheads="1"/>
            </p:cNvSpPr>
            <p:nvPr/>
          </p:nvSpPr>
          <p:spPr bwMode="auto">
            <a:xfrm>
              <a:off x="2998" y="2584"/>
              <a:ext cx="987" cy="15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RS232</a:t>
              </a:r>
              <a:endParaRPr lang="en-US" sz="10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219" name="Text Box 18"/>
            <p:cNvSpPr txBox="1">
              <a:spLocks noChangeArrowheads="1"/>
            </p:cNvSpPr>
            <p:nvPr/>
          </p:nvSpPr>
          <p:spPr bwMode="auto">
            <a:xfrm>
              <a:off x="4436" y="2597"/>
              <a:ext cx="986" cy="15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TRL/2 Bus</a:t>
              </a:r>
              <a:endParaRPr lang="en-US" sz="10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graphicFrame>
          <p:nvGraphicFramePr>
            <p:cNvPr id="8202" name="Object 6"/>
            <p:cNvGraphicFramePr>
              <a:graphicFrameLocks noChangeAspect="1"/>
            </p:cNvGraphicFramePr>
            <p:nvPr/>
          </p:nvGraphicFramePr>
          <p:xfrm>
            <a:off x="4568" y="2333"/>
            <a:ext cx="905" cy="256"/>
          </p:xfrm>
          <a:graphic>
            <a:graphicData uri="http://schemas.openxmlformats.org/presentationml/2006/ole">
              <p:oleObj spid="_x0000_s8202" name="Bitmap Image" r:id="rId7" imgW="1390844" imgH="390580" progId="PBrush">
                <p:embed/>
              </p:oleObj>
            </a:graphicData>
          </a:graphic>
        </p:graphicFrame>
      </p:grpSp>
      <p:grpSp>
        <p:nvGrpSpPr>
          <p:cNvPr id="8208" name="Group 76"/>
          <p:cNvGrpSpPr>
            <a:grpSpLocks/>
          </p:cNvGrpSpPr>
          <p:nvPr/>
        </p:nvGrpSpPr>
        <p:grpSpPr bwMode="auto">
          <a:xfrm>
            <a:off x="2857500" y="1846263"/>
            <a:ext cx="5459413" cy="1368425"/>
            <a:chOff x="2292" y="1185"/>
            <a:chExt cx="3460" cy="862"/>
          </a:xfrm>
        </p:grpSpPr>
        <p:graphicFrame>
          <p:nvGraphicFramePr>
            <p:cNvPr id="8194" name="Object 7"/>
            <p:cNvGraphicFramePr>
              <a:graphicFrameLocks noChangeAspect="1"/>
            </p:cNvGraphicFramePr>
            <p:nvPr/>
          </p:nvGraphicFramePr>
          <p:xfrm>
            <a:off x="5310" y="1185"/>
            <a:ext cx="442" cy="862"/>
          </p:xfrm>
          <a:graphic>
            <a:graphicData uri="http://schemas.openxmlformats.org/presentationml/2006/ole">
              <p:oleObj spid="_x0000_s8194" name="Bitmap Image" r:id="rId8" imgW="1162212" imgH="2266667" progId="PBrush">
                <p:embed/>
              </p:oleObj>
            </a:graphicData>
          </a:graphic>
        </p:graphicFrame>
        <p:graphicFrame>
          <p:nvGraphicFramePr>
            <p:cNvPr id="8195" name="Object 8"/>
            <p:cNvGraphicFramePr>
              <a:graphicFrameLocks noChangeAspect="1"/>
            </p:cNvGraphicFramePr>
            <p:nvPr/>
          </p:nvGraphicFramePr>
          <p:xfrm>
            <a:off x="4448" y="1436"/>
            <a:ext cx="943" cy="436"/>
          </p:xfrm>
          <a:graphic>
            <a:graphicData uri="http://schemas.openxmlformats.org/presentationml/2006/ole">
              <p:oleObj spid="_x0000_s8195" name="Bitmap Image" r:id="rId9" imgW="2019048" imgH="933580" progId="PBrush">
                <p:embed/>
              </p:oleObj>
            </a:graphicData>
          </a:graphic>
        </p:graphicFrame>
        <p:graphicFrame>
          <p:nvGraphicFramePr>
            <p:cNvPr id="8196" name="Object 9"/>
            <p:cNvGraphicFramePr>
              <a:graphicFrameLocks noChangeAspect="1"/>
            </p:cNvGraphicFramePr>
            <p:nvPr/>
          </p:nvGraphicFramePr>
          <p:xfrm>
            <a:off x="2868" y="1534"/>
            <a:ext cx="1203" cy="256"/>
          </p:xfrm>
          <a:graphic>
            <a:graphicData uri="http://schemas.openxmlformats.org/presentationml/2006/ole">
              <p:oleObj spid="_x0000_s8196" name="Bitmap Image" r:id="rId10" imgW="3228571" imgH="685714" progId="PBrush">
                <p:embed/>
              </p:oleObj>
            </a:graphicData>
          </a:graphic>
        </p:graphicFrame>
        <p:graphicFrame>
          <p:nvGraphicFramePr>
            <p:cNvPr id="8197" name="Object 10"/>
            <p:cNvGraphicFramePr>
              <a:graphicFrameLocks noChangeAspect="1"/>
            </p:cNvGraphicFramePr>
            <p:nvPr/>
          </p:nvGraphicFramePr>
          <p:xfrm>
            <a:off x="2292" y="1290"/>
            <a:ext cx="599" cy="501"/>
          </p:xfrm>
          <a:graphic>
            <a:graphicData uri="http://schemas.openxmlformats.org/presentationml/2006/ole">
              <p:oleObj spid="_x0000_s8197" name="Bitmap Image" r:id="rId11" imgW="933580" imgH="781159" progId="PBrush">
                <p:embed/>
              </p:oleObj>
            </a:graphicData>
          </a:graphic>
        </p:graphicFrame>
        <p:sp>
          <p:nvSpPr>
            <p:cNvPr id="8213" name="Text Box 45"/>
            <p:cNvSpPr txBox="1">
              <a:spLocks noChangeArrowheads="1"/>
            </p:cNvSpPr>
            <p:nvPr/>
          </p:nvSpPr>
          <p:spPr bwMode="auto">
            <a:xfrm>
              <a:off x="2981" y="1801"/>
              <a:ext cx="860" cy="15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RS232</a:t>
              </a:r>
              <a:endParaRPr lang="en-US" sz="10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214" name="Text Box 46"/>
            <p:cNvSpPr txBox="1">
              <a:spLocks noChangeArrowheads="1"/>
            </p:cNvSpPr>
            <p:nvPr/>
          </p:nvSpPr>
          <p:spPr bwMode="auto">
            <a:xfrm>
              <a:off x="4176" y="1811"/>
              <a:ext cx="1335" cy="15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RS485 (Sensorbus)</a:t>
              </a:r>
              <a:endParaRPr lang="en-US" sz="10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8215" name="Picture 4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943" y="1595"/>
              <a:ext cx="572" cy="18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8216" name="Text Box 60"/>
            <p:cNvSpPr txBox="1">
              <a:spLocks noChangeArrowheads="1"/>
            </p:cNvSpPr>
            <p:nvPr/>
          </p:nvSpPr>
          <p:spPr bwMode="auto">
            <a:xfrm>
              <a:off x="3784" y="1424"/>
              <a:ext cx="860" cy="15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000">
                  <a:solidFill>
                    <a:schemeClr val="tx1"/>
                  </a:solidFill>
                  <a:latin typeface="Tahoma" pitchFamily="34" charset="0"/>
                </a:rPr>
                <a:t>MA-45</a:t>
              </a:r>
              <a:endParaRPr lang="en-US" sz="10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pic>
        <p:nvPicPr>
          <p:cNvPr id="8209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27350" y="4381500"/>
            <a:ext cx="55530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1000125" y="2214563"/>
            <a:ext cx="14414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0"/>
              <a:t>Westermo MA-45</a:t>
            </a:r>
          </a:p>
          <a:p>
            <a:pPr algn="l">
              <a:spcBef>
                <a:spcPct val="50000"/>
              </a:spcBef>
            </a:pPr>
            <a:r>
              <a:rPr lang="sv-SE" sz="1000" b="0"/>
              <a:t>RS232 → RS485</a:t>
            </a:r>
            <a:endParaRPr lang="en-US" sz="1000" b="0" dirty="0"/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1000125" y="3500438"/>
            <a:ext cx="14414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0"/>
              <a:t>FBM</a:t>
            </a:r>
          </a:p>
          <a:p>
            <a:pPr algn="l">
              <a:spcBef>
                <a:spcPct val="50000"/>
              </a:spcBef>
            </a:pPr>
            <a:r>
              <a:rPr lang="sv-SE" sz="1000" b="0"/>
              <a:t>RS232 → TRL/2</a:t>
            </a:r>
            <a:endParaRPr lang="en-US" sz="1000" b="0" dirty="0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0125" y="4786313"/>
            <a:ext cx="14414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000" b="0"/>
              <a:t>EBM</a:t>
            </a:r>
          </a:p>
          <a:p>
            <a:pPr algn="l">
              <a:spcBef>
                <a:spcPct val="50000"/>
              </a:spcBef>
            </a:pPr>
            <a:r>
              <a:rPr lang="sv-SE" sz="1000" b="0"/>
              <a:t>RS232 → Enraf BPM</a:t>
            </a:r>
            <a:endParaRPr lang="en-US" sz="1000" b="0" dirty="0"/>
          </a:p>
        </p:txBody>
      </p:sp>
      <p:pic>
        <p:nvPicPr>
          <p:cNvPr id="28" name="Picture 2" descr="http://system3.fototext.se/Mediabase/Previews/219/p_169484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8344" y="3557889"/>
            <a:ext cx="902094" cy="73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707904" y="1177925"/>
          <a:ext cx="5237659" cy="2974975"/>
        </p:xfrm>
        <a:graphic>
          <a:graphicData uri="http://schemas.openxmlformats.org/presentationml/2006/ole">
            <p:oleObj spid="_x0000_s9218" name="Bitmap Image" r:id="rId4" imgW="5915851" imgH="3191320" progId="PBrush">
              <p:embed/>
            </p:oleObj>
          </a:graphicData>
        </a:graphic>
      </p:graphicFrame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Radio modem</a:t>
            </a:r>
          </a:p>
        </p:txBody>
      </p:sp>
      <p:sp>
        <p:nvSpPr>
          <p:cNvPr id="9221" name="Content Placeholder 1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dirty="0" smtClean="0"/>
              <a:t>Converts the electrical interface to radio transmission</a:t>
            </a:r>
          </a:p>
          <a:p>
            <a:r>
              <a:rPr lang="sv-SE" sz="2000" dirty="0" smtClean="0"/>
              <a:t>Radiomodem Satelline -3ASd</a:t>
            </a:r>
          </a:p>
          <a:p>
            <a:pPr lvl="1"/>
            <a:r>
              <a:rPr lang="sv-SE" sz="1800" dirty="0" smtClean="0"/>
              <a:t>Acts completely transparent</a:t>
            </a:r>
          </a:p>
          <a:p>
            <a:pPr lvl="1"/>
            <a:r>
              <a:rPr lang="sv-SE" sz="1800" dirty="0" smtClean="0"/>
              <a:t>Replaces cabling</a:t>
            </a:r>
          </a:p>
          <a:p>
            <a:r>
              <a:rPr lang="sv-SE" sz="2000" dirty="0" smtClean="0"/>
              <a:t>Electrical interface</a:t>
            </a:r>
          </a:p>
          <a:p>
            <a:pPr lvl="1"/>
            <a:r>
              <a:rPr lang="sv-SE" sz="1600" dirty="0" smtClean="0"/>
              <a:t>RS232</a:t>
            </a:r>
          </a:p>
          <a:p>
            <a:pPr lvl="1"/>
            <a:r>
              <a:rPr lang="sv-SE" sz="1600" dirty="0" smtClean="0"/>
              <a:t>RS485, RS422</a:t>
            </a:r>
          </a:p>
          <a:p>
            <a:r>
              <a:rPr lang="sv-SE" sz="2000" dirty="0" smtClean="0"/>
              <a:t>Up 19200 bit/s</a:t>
            </a:r>
          </a:p>
          <a:p>
            <a:pPr lvl="1"/>
            <a:r>
              <a:rPr lang="sv-SE" sz="1600" dirty="0" smtClean="0"/>
              <a:t>Half duplex</a:t>
            </a:r>
          </a:p>
          <a:p>
            <a:r>
              <a:rPr lang="sv-SE" sz="2000" dirty="0" smtClean="0"/>
              <a:t>Frequency</a:t>
            </a:r>
          </a:p>
          <a:p>
            <a:pPr lvl="1"/>
            <a:r>
              <a:rPr lang="sv-SE" sz="1600" dirty="0" smtClean="0"/>
              <a:t>380-470 MHz</a:t>
            </a:r>
          </a:p>
          <a:p>
            <a:r>
              <a:rPr lang="sv-SE" sz="2000" dirty="0" smtClean="0"/>
              <a:t>Range</a:t>
            </a:r>
          </a:p>
          <a:p>
            <a:pPr lvl="1"/>
            <a:r>
              <a:rPr lang="sv-SE" sz="1600" dirty="0" smtClean="0"/>
              <a:t>Up to 40 km</a:t>
            </a:r>
          </a:p>
        </p:txBody>
      </p:sp>
      <p:pic>
        <p:nvPicPr>
          <p:cNvPr id="922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5175" y="4073525"/>
            <a:ext cx="979488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7524328" y="3652838"/>
          <a:ext cx="895350" cy="919162"/>
        </p:xfrm>
        <a:graphic>
          <a:graphicData uri="http://schemas.openxmlformats.org/presentationml/2006/ole">
            <p:oleObj spid="_x0000_s9219" name="Bitmap Image" r:id="rId6" imgW="933580" imgH="781159" progId="PBrush">
              <p:embed/>
            </p:oleObj>
          </a:graphicData>
        </a:graphic>
      </p:graphicFrame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8067253" y="3795713"/>
            <a:ext cx="52228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922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3994150"/>
            <a:ext cx="101600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28" descr="system5400 [Converted]"/>
          <p:cNvPicPr>
            <a:picLocks noChangeAspect="1" noChangeArrowheads="1"/>
          </p:cNvPicPr>
          <p:nvPr/>
        </p:nvPicPr>
        <p:blipFill>
          <a:blip r:embed="rId3" cstate="print"/>
          <a:srcRect l="44995" t="-4793" r="25395" b="82173"/>
          <a:stretch>
            <a:fillRect/>
          </a:stretch>
        </p:blipFill>
        <p:spPr bwMode="auto">
          <a:xfrm>
            <a:off x="1115616" y="4653136"/>
            <a:ext cx="15001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General Field buses</a:t>
            </a:r>
          </a:p>
        </p:txBody>
      </p:sp>
      <p:sp>
        <p:nvSpPr>
          <p:cNvPr id="10244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206500"/>
            <a:ext cx="4464496" cy="4546600"/>
          </a:xfrm>
        </p:spPr>
        <p:txBody>
          <a:bodyPr/>
          <a:lstStyle/>
          <a:p>
            <a:r>
              <a:rPr lang="sv-SE" dirty="0" smtClean="0"/>
              <a:t>Supported by Rex &amp; Pro</a:t>
            </a:r>
          </a:p>
          <a:p>
            <a:pPr lvl="1"/>
            <a:r>
              <a:rPr lang="sv-SE" dirty="0" smtClean="0"/>
              <a:t>Hart</a:t>
            </a:r>
          </a:p>
          <a:p>
            <a:pPr lvl="1"/>
            <a:r>
              <a:rPr lang="sv-SE" dirty="0" smtClean="0"/>
              <a:t>TRL/2 bus</a:t>
            </a:r>
          </a:p>
          <a:p>
            <a:pPr lvl="1"/>
            <a:r>
              <a:rPr lang="sv-SE" dirty="0" smtClean="0"/>
              <a:t>RS485</a:t>
            </a:r>
          </a:p>
          <a:p>
            <a:pPr lvl="1"/>
            <a:r>
              <a:rPr lang="sv-SE" dirty="0" smtClean="0"/>
              <a:t>Profibus DP</a:t>
            </a:r>
          </a:p>
          <a:p>
            <a:pPr lvl="1"/>
            <a:r>
              <a:rPr lang="sv-SE" dirty="0" smtClean="0"/>
              <a:t>Foundation Fieldbus</a:t>
            </a:r>
          </a:p>
          <a:p>
            <a:pPr lvl="1"/>
            <a:endParaRPr lang="sv-SE" dirty="0" smtClean="0"/>
          </a:p>
          <a:p>
            <a:pPr lvl="1"/>
            <a:endParaRPr lang="sv-SE" dirty="0" smtClean="0"/>
          </a:p>
          <a:p>
            <a:pPr lvl="1"/>
            <a:endParaRPr lang="sv-SE" dirty="0" smtClean="0"/>
          </a:p>
        </p:txBody>
      </p:sp>
      <p:sp>
        <p:nvSpPr>
          <p:cNvPr id="10245" name="Content Placeholder 9"/>
          <p:cNvSpPr>
            <a:spLocks noGrp="1"/>
          </p:cNvSpPr>
          <p:nvPr>
            <p:ph sz="half" idx="2"/>
          </p:nvPr>
        </p:nvSpPr>
        <p:spPr>
          <a:xfrm>
            <a:off x="4940746" y="1206500"/>
            <a:ext cx="4095750" cy="4546600"/>
          </a:xfrm>
        </p:spPr>
        <p:txBody>
          <a:bodyPr/>
          <a:lstStyle/>
          <a:p>
            <a:r>
              <a:rPr lang="sv-SE" dirty="0" smtClean="0"/>
              <a:t>Supported by Raptor</a:t>
            </a:r>
          </a:p>
          <a:p>
            <a:pPr lvl="1"/>
            <a:r>
              <a:rPr lang="sv-SE" dirty="0" smtClean="0"/>
              <a:t>TRL/2 bus</a:t>
            </a:r>
          </a:p>
          <a:p>
            <a:pPr lvl="1"/>
            <a:r>
              <a:rPr lang="sv-SE" dirty="0" smtClean="0"/>
              <a:t>RS485</a:t>
            </a:r>
          </a:p>
          <a:p>
            <a:pPr lvl="1"/>
            <a:r>
              <a:rPr lang="sv-SE" dirty="0" smtClean="0"/>
              <a:t>Foundation Fieldbus</a:t>
            </a:r>
          </a:p>
          <a:p>
            <a:pPr lvl="1"/>
            <a:endParaRPr lang="sv-SE" dirty="0" smtClean="0"/>
          </a:p>
        </p:txBody>
      </p:sp>
      <p:sp>
        <p:nvSpPr>
          <p:cNvPr id="102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7F1253-9559-485B-B721-0067A111AC5D}" type="slidenum">
              <a:rPr lang="en-US" smtClean="0">
                <a:latin typeface="Arial" pitchFamily="34" charset="0"/>
              </a:rPr>
              <a:pPr/>
              <a:t>12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10248" name="Picture 27" descr="system5400 [Converted]"/>
          <p:cNvPicPr>
            <a:picLocks noChangeAspect="1" noChangeArrowheads="1"/>
          </p:cNvPicPr>
          <p:nvPr/>
        </p:nvPicPr>
        <p:blipFill>
          <a:blip r:embed="rId3" cstate="print"/>
          <a:srcRect l="29359" t="-504" r="58615" b="82173"/>
          <a:stretch>
            <a:fillRect/>
          </a:stretch>
        </p:blipFill>
        <p:spPr bwMode="auto">
          <a:xfrm>
            <a:off x="5652120" y="5085184"/>
            <a:ext cx="719138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3131840" y="4221088"/>
          <a:ext cx="1038225" cy="546100"/>
        </p:xfrm>
        <a:graphic>
          <a:graphicData uri="http://schemas.openxmlformats.org/presentationml/2006/ole">
            <p:oleObj spid="_x0000_s10242" name="Bitmap Image" r:id="rId4" imgW="2038095" imgH="990738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Hart</a:t>
            </a:r>
          </a:p>
        </p:txBody>
      </p:sp>
      <p:sp>
        <p:nvSpPr>
          <p:cNvPr id="11272" name="Content Placeholder 6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643313" cy="4546600"/>
          </a:xfrm>
        </p:spPr>
        <p:txBody>
          <a:bodyPr/>
          <a:lstStyle/>
          <a:p>
            <a:r>
              <a:rPr lang="sv-SE" sz="1800" smtClean="0"/>
              <a:t>Developed to fit ’old’ 4-20 mA systems</a:t>
            </a:r>
          </a:p>
          <a:p>
            <a:pPr lvl="1"/>
            <a:r>
              <a:rPr lang="sv-SE" sz="1400" smtClean="0"/>
              <a:t>Introduced by Smart transmitters</a:t>
            </a:r>
          </a:p>
          <a:p>
            <a:r>
              <a:rPr lang="sv-SE" sz="1800" smtClean="0"/>
              <a:t>FSK super imposed voltage signal</a:t>
            </a:r>
          </a:p>
          <a:p>
            <a:pPr lvl="1"/>
            <a:r>
              <a:rPr lang="sv-SE" sz="1400" smtClean="0"/>
              <a:t>1200 Hz = ’1’</a:t>
            </a:r>
          </a:p>
          <a:p>
            <a:pPr lvl="1"/>
            <a:r>
              <a:rPr lang="sv-SE" sz="1400" smtClean="0"/>
              <a:t>2200 Hz = ’0’</a:t>
            </a:r>
          </a:p>
          <a:p>
            <a:r>
              <a:rPr lang="sv-SE" sz="1800" smtClean="0"/>
              <a:t>Multidrop</a:t>
            </a:r>
          </a:p>
          <a:p>
            <a:pPr lvl="1"/>
            <a:r>
              <a:rPr lang="sv-SE" sz="1400" smtClean="0"/>
              <a:t>1200 baud</a:t>
            </a:r>
          </a:p>
          <a:p>
            <a:pPr lvl="1"/>
            <a:r>
              <a:rPr lang="sv-SE" sz="1400" smtClean="0"/>
              <a:t>Half duplex</a:t>
            </a:r>
          </a:p>
          <a:p>
            <a:pPr lvl="1"/>
            <a:r>
              <a:rPr lang="sv-SE" sz="1400" smtClean="0"/>
              <a:t>Up to 3000 m</a:t>
            </a:r>
          </a:p>
          <a:p>
            <a:r>
              <a:rPr lang="sv-SE" sz="1800" smtClean="0"/>
              <a:t>15 units / fieldbus</a:t>
            </a:r>
          </a:p>
          <a:p>
            <a:pPr lvl="1"/>
            <a:r>
              <a:rPr lang="sv-SE" sz="1400" smtClean="0"/>
              <a:t>Current fixed to 4 mA</a:t>
            </a:r>
          </a:p>
          <a:p>
            <a:r>
              <a:rPr lang="sv-SE" sz="1800" smtClean="0"/>
              <a:t>Address ’0’</a:t>
            </a:r>
          </a:p>
          <a:p>
            <a:pPr lvl="1"/>
            <a:r>
              <a:rPr lang="sv-SE" sz="1400" smtClean="0"/>
              <a:t>Only one device possible on bus</a:t>
            </a:r>
          </a:p>
          <a:p>
            <a:pPr lvl="1"/>
            <a:r>
              <a:rPr lang="sv-SE" sz="1400" smtClean="0"/>
              <a:t>Primary Value →4-20 mA</a:t>
            </a:r>
          </a:p>
          <a:p>
            <a:pPr lvl="1"/>
            <a:r>
              <a:rPr lang="sv-SE" sz="1400" smtClean="0"/>
              <a:t>Other values via Hart</a:t>
            </a:r>
            <a:endParaRPr lang="sv-SE" sz="1800" smtClean="0"/>
          </a:p>
        </p:txBody>
      </p:sp>
      <p:sp>
        <p:nvSpPr>
          <p:cNvPr id="112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40FEBE-38DF-4EE9-B3E5-1109193B96BF}" type="slidenum">
              <a:rPr lang="en-US" smtClean="0">
                <a:latin typeface="Arial" pitchFamily="34" charset="0"/>
              </a:rPr>
              <a:pPr/>
              <a:t>13</a:t>
            </a:fld>
            <a:endParaRPr lang="en-US" dirty="0" smtClean="0">
              <a:latin typeface="Arial" pitchFamily="34" charset="0"/>
            </a:endParaRPr>
          </a:p>
        </p:txBody>
      </p:sp>
      <p:grpSp>
        <p:nvGrpSpPr>
          <p:cNvPr id="11274" name="Group 48"/>
          <p:cNvGrpSpPr>
            <a:grpSpLocks/>
          </p:cNvGrpSpPr>
          <p:nvPr/>
        </p:nvGrpSpPr>
        <p:grpSpPr bwMode="auto">
          <a:xfrm>
            <a:off x="4071938" y="4000500"/>
            <a:ext cx="4786312" cy="1737680"/>
            <a:chOff x="2229" y="703"/>
            <a:chExt cx="3267" cy="963"/>
          </a:xfrm>
        </p:grpSpPr>
        <p:graphicFrame>
          <p:nvGraphicFramePr>
            <p:cNvPr id="11267" name="Object 2"/>
            <p:cNvGraphicFramePr>
              <a:graphicFrameLocks noChangeAspect="1"/>
            </p:cNvGraphicFramePr>
            <p:nvPr/>
          </p:nvGraphicFramePr>
          <p:xfrm>
            <a:off x="3801" y="980"/>
            <a:ext cx="409" cy="679"/>
          </p:xfrm>
          <a:graphic>
            <a:graphicData uri="http://schemas.openxmlformats.org/presentationml/2006/ole">
              <p:oleObj spid="_x0000_s11267" name="Bitmap Image" r:id="rId3" imgW="1162212" imgH="2266667" progId="PBrush">
                <p:embed/>
              </p:oleObj>
            </a:graphicData>
          </a:graphic>
        </p:graphicFrame>
        <p:graphicFrame>
          <p:nvGraphicFramePr>
            <p:cNvPr id="11268" name="Object 3"/>
            <p:cNvGraphicFramePr>
              <a:graphicFrameLocks noChangeAspect="1"/>
            </p:cNvGraphicFramePr>
            <p:nvPr/>
          </p:nvGraphicFramePr>
          <p:xfrm>
            <a:off x="5083" y="980"/>
            <a:ext cx="413" cy="686"/>
          </p:xfrm>
          <a:graphic>
            <a:graphicData uri="http://schemas.openxmlformats.org/presentationml/2006/ole">
              <p:oleObj spid="_x0000_s11268" name="Bitmap Image" r:id="rId4" imgW="1162212" imgH="2266667" progId="PBrush">
                <p:embed/>
              </p:oleObj>
            </a:graphicData>
          </a:graphic>
        </p:graphicFrame>
        <p:graphicFrame>
          <p:nvGraphicFramePr>
            <p:cNvPr id="11269" name="Object 4"/>
            <p:cNvGraphicFramePr>
              <a:graphicFrameLocks noChangeAspect="1"/>
            </p:cNvGraphicFramePr>
            <p:nvPr/>
          </p:nvGraphicFramePr>
          <p:xfrm>
            <a:off x="4420" y="969"/>
            <a:ext cx="418" cy="694"/>
          </p:xfrm>
          <a:graphic>
            <a:graphicData uri="http://schemas.openxmlformats.org/presentationml/2006/ole">
              <p:oleObj spid="_x0000_s11269" name="Bitmap Image" r:id="rId5" imgW="1162212" imgH="2266667" progId="PBrush">
                <p:embed/>
              </p:oleObj>
            </a:graphicData>
          </a:graphic>
        </p:graphicFrame>
        <p:graphicFrame>
          <p:nvGraphicFramePr>
            <p:cNvPr id="11270" name="Object 5"/>
            <p:cNvGraphicFramePr>
              <a:graphicFrameLocks noChangeAspect="1"/>
            </p:cNvGraphicFramePr>
            <p:nvPr/>
          </p:nvGraphicFramePr>
          <p:xfrm>
            <a:off x="2229" y="703"/>
            <a:ext cx="588" cy="492"/>
          </p:xfrm>
          <a:graphic>
            <a:graphicData uri="http://schemas.openxmlformats.org/presentationml/2006/ole">
              <p:oleObj spid="_x0000_s11270" name="Bitmap Image" r:id="rId6" imgW="933580" imgH="781159" progId="PBrush">
                <p:embed/>
              </p:oleObj>
            </a:graphicData>
          </a:graphic>
        </p:graphicFrame>
        <p:sp>
          <p:nvSpPr>
            <p:cNvPr id="11275" name="Line 53"/>
            <p:cNvSpPr>
              <a:spLocks noChangeShapeType="1"/>
            </p:cNvSpPr>
            <p:nvPr/>
          </p:nvSpPr>
          <p:spPr bwMode="auto">
            <a:xfrm>
              <a:off x="2715" y="933"/>
              <a:ext cx="1911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1276" name="Line 54"/>
            <p:cNvSpPr>
              <a:spLocks noChangeShapeType="1"/>
            </p:cNvSpPr>
            <p:nvPr/>
          </p:nvSpPr>
          <p:spPr bwMode="auto">
            <a:xfrm>
              <a:off x="5278" y="933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1277" name="Line 55"/>
            <p:cNvSpPr>
              <a:spLocks noChangeShapeType="1"/>
            </p:cNvSpPr>
            <p:nvPr/>
          </p:nvSpPr>
          <p:spPr bwMode="auto">
            <a:xfrm>
              <a:off x="4618" y="934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1278" name="Line 56"/>
            <p:cNvSpPr>
              <a:spLocks noChangeShapeType="1"/>
            </p:cNvSpPr>
            <p:nvPr/>
          </p:nvSpPr>
          <p:spPr bwMode="auto">
            <a:xfrm>
              <a:off x="3998" y="935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pic>
          <p:nvPicPr>
            <p:cNvPr id="11279" name="Picture 5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46" y="818"/>
              <a:ext cx="804" cy="23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11280" name="Line 58"/>
            <p:cNvSpPr>
              <a:spLocks noChangeShapeType="1"/>
            </p:cNvSpPr>
            <p:nvPr/>
          </p:nvSpPr>
          <p:spPr bwMode="auto">
            <a:xfrm flipV="1">
              <a:off x="4635" y="940"/>
              <a:ext cx="63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1281" name="Text Box 59"/>
            <p:cNvSpPr txBox="1">
              <a:spLocks noChangeArrowheads="1"/>
            </p:cNvSpPr>
            <p:nvPr/>
          </p:nvSpPr>
          <p:spPr bwMode="auto">
            <a:xfrm>
              <a:off x="4025" y="973"/>
              <a:ext cx="198" cy="15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5271" tIns="47636" rIns="95271" bIns="47636">
              <a:spAutoFit/>
            </a:bodyPr>
            <a:lstStyle/>
            <a:p>
              <a:r>
                <a:rPr lang="sv-SE" sz="1200">
                  <a:solidFill>
                    <a:schemeClr val="tx1"/>
                  </a:solidFill>
                  <a:latin typeface="Tahoma" pitchFamily="34" charset="0"/>
                </a:rPr>
                <a:t>1</a:t>
              </a:r>
              <a:endParaRPr lang="en-US" sz="12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282" name="Text Box 60"/>
            <p:cNvSpPr txBox="1">
              <a:spLocks noChangeArrowheads="1"/>
            </p:cNvSpPr>
            <p:nvPr/>
          </p:nvSpPr>
          <p:spPr bwMode="auto">
            <a:xfrm>
              <a:off x="4631" y="965"/>
              <a:ext cx="198" cy="15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5271" tIns="47636" rIns="95271" bIns="47636">
              <a:spAutoFit/>
            </a:bodyPr>
            <a:lstStyle/>
            <a:p>
              <a:r>
                <a:rPr lang="sv-SE" sz="1200">
                  <a:solidFill>
                    <a:schemeClr val="tx1"/>
                  </a:solidFill>
                  <a:latin typeface="Tahoma" pitchFamily="34" charset="0"/>
                </a:rPr>
                <a:t>2</a:t>
              </a:r>
              <a:endParaRPr lang="en-US" sz="12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283" name="Text Box 61"/>
            <p:cNvSpPr txBox="1">
              <a:spLocks noChangeArrowheads="1"/>
            </p:cNvSpPr>
            <p:nvPr/>
          </p:nvSpPr>
          <p:spPr bwMode="auto">
            <a:xfrm>
              <a:off x="5231" y="957"/>
              <a:ext cx="265" cy="15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5271" tIns="47636" rIns="95271" bIns="47636">
              <a:spAutoFit/>
            </a:bodyPr>
            <a:lstStyle/>
            <a:p>
              <a:r>
                <a:rPr lang="sv-SE" sz="1200">
                  <a:solidFill>
                    <a:schemeClr val="tx1"/>
                  </a:solidFill>
                  <a:latin typeface="Tahoma" pitchFamily="34" charset="0"/>
                </a:rPr>
                <a:t>15</a:t>
              </a:r>
              <a:endParaRPr lang="en-US" sz="12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4198938" y="1230313"/>
          <a:ext cx="4337050" cy="2857500"/>
        </p:xfrm>
        <a:graphic>
          <a:graphicData uri="http://schemas.openxmlformats.org/presentationml/2006/ole">
            <p:oleObj spid="_x0000_s11266" name="Bitmap Image" r:id="rId8" imgW="3696216" imgH="2247619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Hart, device example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Supported in Pro as Hart Slave</a:t>
            </a:r>
          </a:p>
          <a:p>
            <a:r>
              <a:rPr lang="en-US" sz="2400" dirty="0" smtClean="0"/>
              <a:t>Analog output</a:t>
            </a:r>
          </a:p>
          <a:p>
            <a:pPr lvl="1"/>
            <a:r>
              <a:rPr lang="en-US" sz="2000" dirty="0" smtClean="0"/>
              <a:t>Active / Passive</a:t>
            </a:r>
          </a:p>
          <a:p>
            <a:pPr lvl="1"/>
            <a:r>
              <a:rPr lang="en-US" sz="2000" dirty="0" smtClean="0"/>
              <a:t>Non IS or IS Connection</a:t>
            </a:r>
            <a:endParaRPr lang="en-US" sz="1600" dirty="0" smtClean="0"/>
          </a:p>
          <a:p>
            <a:pPr lvl="1"/>
            <a:endParaRPr lang="en-US" sz="2000" dirty="0" smtClean="0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80988" y="1304925"/>
            <a:ext cx="31353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1229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2857500"/>
            <a:ext cx="50419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5429250" y="1143000"/>
          <a:ext cx="3571875" cy="2862263"/>
        </p:xfrm>
        <a:graphic>
          <a:graphicData uri="http://schemas.openxmlformats.org/presentationml/2006/ole">
            <p:oleObj spid="_x0000_s12290" name="Bitmap Image" r:id="rId5" imgW="3228571" imgH="2333333" progId="PBrush">
              <p:embed/>
            </p:oleObj>
          </a:graphicData>
        </a:graphic>
      </p:graphicFrame>
      <p:sp>
        <p:nvSpPr>
          <p:cNvPr id="12295" name="Oval 16"/>
          <p:cNvSpPr>
            <a:spLocks noChangeArrowheads="1"/>
          </p:cNvSpPr>
          <p:nvPr/>
        </p:nvSpPr>
        <p:spPr bwMode="auto">
          <a:xfrm>
            <a:off x="2503488" y="4306888"/>
            <a:ext cx="954087" cy="973137"/>
          </a:xfrm>
          <a:prstGeom prst="ellipse">
            <a:avLst/>
          </a:prstGeom>
          <a:noFill/>
          <a:ln w="3175" algn="ctr">
            <a:solidFill>
              <a:srgbClr val="F40A04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2296" name="Text Box 17"/>
          <p:cNvSpPr txBox="1">
            <a:spLocks noChangeArrowheads="1"/>
          </p:cNvSpPr>
          <p:nvPr/>
        </p:nvSpPr>
        <p:spPr bwMode="auto">
          <a:xfrm>
            <a:off x="5643563" y="4429125"/>
            <a:ext cx="2947987" cy="835025"/>
          </a:xfrm>
          <a:prstGeom prst="rect">
            <a:avLst/>
          </a:prstGeom>
          <a:solidFill>
            <a:srgbClr val="FCFEB9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ahoma" pitchFamily="34" charset="0"/>
              </a:rPr>
              <a:t>Not all zener barriers allow HART communication</a:t>
            </a:r>
            <a:endParaRPr lang="en-US" sz="160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Hart, connection example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Connect and configured with</a:t>
            </a:r>
          </a:p>
          <a:p>
            <a:pPr lvl="1"/>
            <a:r>
              <a:rPr lang="en-US" sz="2000" dirty="0" smtClean="0"/>
              <a:t>Hart Communicator 375</a:t>
            </a:r>
          </a:p>
          <a:p>
            <a:pPr lvl="1"/>
            <a:r>
              <a:rPr lang="en-US" sz="2000" dirty="0" smtClean="0"/>
              <a:t>PC + Hart modem</a:t>
            </a:r>
          </a:p>
          <a:p>
            <a:r>
              <a:rPr lang="en-US" sz="2400" dirty="0" smtClean="0"/>
              <a:t>Passive analog output</a:t>
            </a:r>
          </a:p>
          <a:p>
            <a:pPr lvl="1"/>
            <a:r>
              <a:rPr lang="en-US" sz="2000" dirty="0" smtClean="0"/>
              <a:t>250 </a:t>
            </a:r>
            <a:r>
              <a:rPr lang="el-GR" sz="2000" smtClean="0"/>
              <a:t>Ω</a:t>
            </a:r>
            <a:r>
              <a:rPr lang="sv-SE" sz="2000" smtClean="0"/>
              <a:t> resistor needed</a:t>
            </a:r>
            <a:endParaRPr lang="en-US" sz="2000" dirty="0" smtClean="0"/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280988" y="1304925"/>
            <a:ext cx="31353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36869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0" y="3214688"/>
            <a:ext cx="24876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3143250"/>
            <a:ext cx="2921000" cy="28829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Hart, </a:t>
            </a:r>
            <a:r>
              <a:rPr lang="en-US" dirty="0" err="1" smtClean="0"/>
              <a:t>multidrop</a:t>
            </a:r>
            <a:endParaRPr lang="en-US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Supported in Rex as Hart Master</a:t>
            </a:r>
          </a:p>
          <a:p>
            <a:r>
              <a:rPr lang="en-US" sz="2400" dirty="0" smtClean="0"/>
              <a:t>Analog input</a:t>
            </a:r>
          </a:p>
          <a:p>
            <a:pPr lvl="1"/>
            <a:r>
              <a:rPr lang="en-US" sz="2000" dirty="0" smtClean="0"/>
              <a:t>IS Active input</a:t>
            </a:r>
          </a:p>
          <a:p>
            <a:r>
              <a:rPr lang="en-US" sz="2400" dirty="0" smtClean="0"/>
              <a:t>Hart address 0-3 supported</a:t>
            </a:r>
          </a:p>
          <a:p>
            <a:r>
              <a:rPr lang="en-US" sz="2400" dirty="0" smtClean="0"/>
              <a:t>Used for hybrid systems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80988" y="1304925"/>
            <a:ext cx="31353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5024438" y="1541463"/>
          <a:ext cx="3686175" cy="3876675"/>
        </p:xfrm>
        <a:graphic>
          <a:graphicData uri="http://schemas.openxmlformats.org/presentationml/2006/ole">
            <p:oleObj spid="_x0000_s13314" name="Bitmap Image" r:id="rId4" imgW="3685714" imgH="3877216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TRL/2 Bus</a:t>
            </a:r>
          </a:p>
        </p:txBody>
      </p:sp>
      <p:sp>
        <p:nvSpPr>
          <p:cNvPr id="14345" name="Content Placeholder 3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715000" cy="4546600"/>
          </a:xfrm>
        </p:spPr>
        <p:txBody>
          <a:bodyPr/>
          <a:lstStyle/>
          <a:p>
            <a:r>
              <a:rPr lang="sv-SE" sz="1600" dirty="0" smtClean="0"/>
              <a:t>Rosemount Standard Bus</a:t>
            </a:r>
          </a:p>
          <a:p>
            <a:pPr lvl="1"/>
            <a:r>
              <a:rPr lang="sv-SE" sz="1400" dirty="0" smtClean="0"/>
              <a:t>4800 baud</a:t>
            </a:r>
          </a:p>
          <a:p>
            <a:pPr lvl="1"/>
            <a:r>
              <a:rPr lang="sv-SE" sz="1400" dirty="0" smtClean="0"/>
              <a:t>Half duplex</a:t>
            </a:r>
          </a:p>
          <a:p>
            <a:pPr lvl="1"/>
            <a:r>
              <a:rPr lang="sv-SE" sz="1400" dirty="0" smtClean="0"/>
              <a:t>Up to 4000m</a:t>
            </a:r>
          </a:p>
          <a:p>
            <a:pPr lvl="1"/>
            <a:r>
              <a:rPr lang="sv-SE" sz="1400" dirty="0" smtClean="0"/>
              <a:t>Multidrop</a:t>
            </a:r>
          </a:p>
          <a:p>
            <a:pPr lvl="1"/>
            <a:r>
              <a:rPr lang="sv-SE" sz="1400" dirty="0" smtClean="0"/>
              <a:t>Non IS</a:t>
            </a:r>
          </a:p>
          <a:p>
            <a:r>
              <a:rPr lang="sv-SE" sz="1600" dirty="0" smtClean="0"/>
              <a:t>2410 Tank hub</a:t>
            </a:r>
          </a:p>
          <a:p>
            <a:pPr lvl="1"/>
            <a:r>
              <a:rPr lang="sv-SE" sz="1400" dirty="0" smtClean="0"/>
              <a:t>Communication Card: TRL2 Modem</a:t>
            </a:r>
          </a:p>
          <a:p>
            <a:pPr lvl="1"/>
            <a:r>
              <a:rPr lang="sv-SE" sz="1400" dirty="0" smtClean="0"/>
              <a:t>Primary or Secondary slot</a:t>
            </a:r>
          </a:p>
          <a:p>
            <a:pPr lvl="1"/>
            <a:r>
              <a:rPr lang="sv-SE" sz="1400" dirty="0" smtClean="0"/>
              <a:t>Modbus protocol</a:t>
            </a:r>
          </a:p>
          <a:p>
            <a:r>
              <a:rPr lang="sv-SE" sz="1600" dirty="0" smtClean="0"/>
              <a:t>Rex</a:t>
            </a:r>
          </a:p>
          <a:p>
            <a:pPr lvl="1"/>
            <a:r>
              <a:rPr lang="sv-SE" sz="1400" dirty="0" smtClean="0"/>
              <a:t>Communication Card: FCC ’Standard’</a:t>
            </a:r>
          </a:p>
          <a:p>
            <a:pPr lvl="1"/>
            <a:r>
              <a:rPr lang="sv-SE" sz="1400" dirty="0" smtClean="0"/>
              <a:t>Modbus protocol</a:t>
            </a:r>
          </a:p>
          <a:p>
            <a:r>
              <a:rPr lang="sv-SE" sz="1600" dirty="0" smtClean="0"/>
              <a:t>Pro</a:t>
            </a:r>
          </a:p>
          <a:p>
            <a:pPr lvl="1"/>
            <a:r>
              <a:rPr lang="sv-SE" sz="1400" dirty="0" smtClean="0"/>
              <a:t>Communication Card: TM40</a:t>
            </a:r>
          </a:p>
          <a:p>
            <a:pPr lvl="2"/>
            <a:r>
              <a:rPr lang="sv-SE" sz="1100" dirty="0" smtClean="0"/>
              <a:t>Not available for RMT 5600</a:t>
            </a:r>
          </a:p>
          <a:p>
            <a:pPr lvl="1"/>
            <a:r>
              <a:rPr lang="sv-SE" sz="1400" dirty="0" smtClean="0"/>
              <a:t>Modbus protocol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851177" y="1532885"/>
            <a:ext cx="3825279" cy="2832219"/>
            <a:chOff x="841374" y="1206500"/>
            <a:chExt cx="6538938" cy="4841400"/>
          </a:xfrm>
        </p:grpSpPr>
        <p:graphicFrame>
          <p:nvGraphicFramePr>
            <p:cNvPr id="35" name="Object 50"/>
            <p:cNvGraphicFramePr>
              <a:graphicFrameLocks noChangeAspect="1"/>
            </p:cNvGraphicFramePr>
            <p:nvPr>
              <p:ph idx="1"/>
            </p:nvPr>
          </p:nvGraphicFramePr>
          <p:xfrm>
            <a:off x="841374" y="1206500"/>
            <a:ext cx="5422174" cy="3158604"/>
          </p:xfrm>
          <a:graphic>
            <a:graphicData uri="http://schemas.openxmlformats.org/presentationml/2006/ole">
              <p:oleObj spid="_x0000_s14344" name="Photo Editor Photo" r:id="rId4" imgW="16085714" imgH="9371429" progId="">
                <p:embed/>
              </p:oleObj>
            </a:graphicData>
          </a:graphic>
        </p:graphicFrame>
        <p:pic>
          <p:nvPicPr>
            <p:cNvPr id="36" name="Picture 51" descr="FBM 2180 cop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23928" y="4149080"/>
              <a:ext cx="360040" cy="231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4437112"/>
              <a:ext cx="1512168" cy="1610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8" name="Straight Connector 37"/>
            <p:cNvCxnSpPr/>
            <p:nvPr/>
          </p:nvCxnSpPr>
          <p:spPr bwMode="auto">
            <a:xfrm rot="5400000">
              <a:off x="4716016" y="4077072"/>
              <a:ext cx="864096" cy="0"/>
            </a:xfrm>
            <a:prstGeom prst="line">
              <a:avLst/>
            </a:prstGeom>
            <a:noFill/>
            <a:ln w="14986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10800000">
              <a:off x="5148064" y="4509120"/>
              <a:ext cx="1863824" cy="0"/>
            </a:xfrm>
            <a:prstGeom prst="line">
              <a:avLst/>
            </a:prstGeom>
            <a:noFill/>
            <a:ln w="14986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6156176" y="32855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smtClean="0"/>
              <a:t>TRL/2</a:t>
            </a:r>
            <a:endParaRPr lang="sv-SE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804248" y="32855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smtClean="0"/>
              <a:t>TRL/2</a:t>
            </a:r>
            <a:endParaRPr lang="sv-SE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7452320" y="328498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smtClean="0"/>
              <a:t>TRL/2</a:t>
            </a:r>
            <a:endParaRPr lang="sv-SE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660232" y="2709500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800" dirty="0" smtClean="0"/>
              <a:t>FF</a:t>
            </a:r>
            <a:endParaRPr lang="sv-SE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732000" y="2916000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smtClean="0"/>
              <a:t>TRL/2</a:t>
            </a:r>
            <a:endParaRPr lang="sv-SE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7308304" y="2916000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smtClean="0"/>
              <a:t>TRL/2</a:t>
            </a:r>
            <a:endParaRPr lang="sv-SE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7812360" y="2492896"/>
            <a:ext cx="1259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800" dirty="0" smtClean="0"/>
              <a:t>FoundationFieldbus</a:t>
            </a:r>
            <a:endParaRPr lang="sv-SE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RS485</a:t>
            </a:r>
          </a:p>
        </p:txBody>
      </p:sp>
      <p:sp>
        <p:nvSpPr>
          <p:cNvPr id="153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Rex</a:t>
            </a:r>
          </a:p>
          <a:p>
            <a:pPr lvl="1"/>
            <a:r>
              <a:rPr lang="en-US" sz="1400" dirty="0" smtClean="0"/>
              <a:t>Communication Card: FCCIII</a:t>
            </a:r>
          </a:p>
          <a:p>
            <a:pPr lvl="1"/>
            <a:r>
              <a:rPr lang="en-US" sz="1400" dirty="0" smtClean="0"/>
              <a:t>Up to 19200 baud</a:t>
            </a:r>
          </a:p>
          <a:p>
            <a:pPr lvl="1"/>
            <a:r>
              <a:rPr lang="en-US" sz="1400" dirty="0" smtClean="0"/>
              <a:t>Modbus rtu protocol</a:t>
            </a:r>
          </a:p>
          <a:p>
            <a:pPr lvl="1"/>
            <a:r>
              <a:rPr lang="en-US" sz="1400" dirty="0" smtClean="0"/>
              <a:t>GSI ASCII protocol</a:t>
            </a:r>
          </a:p>
          <a:p>
            <a:r>
              <a:rPr lang="en-US" sz="1600" dirty="0" smtClean="0"/>
              <a:t>Non IS connection</a:t>
            </a:r>
          </a:p>
          <a:p>
            <a:r>
              <a:rPr lang="en-US" sz="1600" dirty="0" smtClean="0"/>
              <a:t>Possible to connect 2210 DU</a:t>
            </a:r>
          </a:p>
          <a:p>
            <a:pPr lvl="1"/>
            <a:r>
              <a:rPr lang="en-US" sz="1400" dirty="0" smtClean="0"/>
              <a:t>SDAU simultaneously</a:t>
            </a:r>
          </a:p>
          <a:p>
            <a:endParaRPr lang="en-US" sz="1600" dirty="0" smtClean="0"/>
          </a:p>
          <a:p>
            <a:r>
              <a:rPr lang="en-US" sz="1600" dirty="0" smtClean="0"/>
              <a:t>Pro</a:t>
            </a:r>
          </a:p>
          <a:p>
            <a:pPr lvl="1"/>
            <a:r>
              <a:rPr lang="en-US" sz="1400" dirty="0" smtClean="0"/>
              <a:t>Communication Card: RS48</a:t>
            </a:r>
          </a:p>
          <a:p>
            <a:pPr lvl="1"/>
            <a:r>
              <a:rPr lang="en-US" sz="1400" dirty="0" smtClean="0"/>
              <a:t>Modbus rtu protocol</a:t>
            </a:r>
          </a:p>
          <a:p>
            <a:r>
              <a:rPr lang="en-US" sz="1600" dirty="0" smtClean="0"/>
              <a:t>Pro </a:t>
            </a:r>
            <a:r>
              <a:rPr lang="en-US" sz="1600" dirty="0" err="1" smtClean="0"/>
              <a:t>Sensorbus</a:t>
            </a:r>
            <a:endParaRPr lang="en-US" sz="1600" dirty="0" smtClean="0"/>
          </a:p>
          <a:p>
            <a:pPr lvl="1"/>
            <a:r>
              <a:rPr lang="en-US" sz="1400" dirty="0" smtClean="0"/>
              <a:t>IS connection</a:t>
            </a:r>
          </a:p>
          <a:p>
            <a:pPr lvl="1"/>
            <a:r>
              <a:rPr lang="en-US" sz="1400" dirty="0" smtClean="0"/>
              <a:t>Connect 2210 DU</a:t>
            </a:r>
          </a:p>
          <a:p>
            <a:pPr lvl="1"/>
            <a:r>
              <a:rPr lang="en-US" sz="1400" dirty="0" smtClean="0"/>
              <a:t>Configure gauge</a:t>
            </a:r>
          </a:p>
        </p:txBody>
      </p:sp>
      <p:sp>
        <p:nvSpPr>
          <p:cNvPr id="15373" name="Text Box 4"/>
          <p:cNvSpPr txBox="1">
            <a:spLocks noChangeArrowheads="1"/>
          </p:cNvSpPr>
          <p:nvPr/>
        </p:nvSpPr>
        <p:spPr bwMode="auto">
          <a:xfrm>
            <a:off x="280988" y="1304925"/>
            <a:ext cx="31353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grpSp>
        <p:nvGrpSpPr>
          <p:cNvPr id="15374" name="Group 6"/>
          <p:cNvGrpSpPr>
            <a:grpSpLocks/>
          </p:cNvGrpSpPr>
          <p:nvPr/>
        </p:nvGrpSpPr>
        <p:grpSpPr bwMode="auto">
          <a:xfrm>
            <a:off x="4613275" y="1357313"/>
            <a:ext cx="4079875" cy="1597025"/>
            <a:chOff x="2261" y="703"/>
            <a:chExt cx="3219" cy="883"/>
          </a:xfrm>
        </p:grpSpPr>
        <p:graphicFrame>
          <p:nvGraphicFramePr>
            <p:cNvPr id="15367" name="Object 11"/>
            <p:cNvGraphicFramePr>
              <a:graphicFrameLocks noChangeAspect="1"/>
            </p:cNvGraphicFramePr>
            <p:nvPr/>
          </p:nvGraphicFramePr>
          <p:xfrm>
            <a:off x="2261" y="703"/>
            <a:ext cx="701" cy="492"/>
          </p:xfrm>
          <a:graphic>
            <a:graphicData uri="http://schemas.openxmlformats.org/presentationml/2006/ole">
              <p:oleObj spid="_x0000_s15367" name="Bitmap Image" r:id="rId4" imgW="933580" imgH="781159" progId="PBrush">
                <p:embed/>
              </p:oleObj>
            </a:graphicData>
          </a:graphic>
        </p:graphicFrame>
        <p:graphicFrame>
          <p:nvGraphicFramePr>
            <p:cNvPr id="15368" name="Object 12"/>
            <p:cNvGraphicFramePr>
              <a:graphicFrameLocks noChangeAspect="1"/>
            </p:cNvGraphicFramePr>
            <p:nvPr/>
          </p:nvGraphicFramePr>
          <p:xfrm>
            <a:off x="4258" y="1061"/>
            <a:ext cx="622" cy="510"/>
          </p:xfrm>
          <a:graphic>
            <a:graphicData uri="http://schemas.openxmlformats.org/presentationml/2006/ole">
              <p:oleObj spid="_x0000_s15368" name="Bitmap Image" r:id="rId5" imgW="1352381" imgH="1333333" progId="PBrush">
                <p:embed/>
              </p:oleObj>
            </a:graphicData>
          </a:graphic>
        </p:graphicFrame>
        <p:graphicFrame>
          <p:nvGraphicFramePr>
            <p:cNvPr id="15369" name="Object 13"/>
            <p:cNvGraphicFramePr>
              <a:graphicFrameLocks noChangeAspect="1"/>
            </p:cNvGraphicFramePr>
            <p:nvPr/>
          </p:nvGraphicFramePr>
          <p:xfrm>
            <a:off x="4822" y="1044"/>
            <a:ext cx="658" cy="542"/>
          </p:xfrm>
          <a:graphic>
            <a:graphicData uri="http://schemas.openxmlformats.org/presentationml/2006/ole">
              <p:oleObj spid="_x0000_s15369" name="Bitmap Image" r:id="rId6" imgW="1352381" imgH="1333333" progId="PBrush">
                <p:embed/>
              </p:oleObj>
            </a:graphicData>
          </a:graphic>
        </p:graphicFrame>
        <p:graphicFrame>
          <p:nvGraphicFramePr>
            <p:cNvPr id="15370" name="Object 14"/>
            <p:cNvGraphicFramePr>
              <a:graphicFrameLocks noChangeAspect="1"/>
            </p:cNvGraphicFramePr>
            <p:nvPr/>
          </p:nvGraphicFramePr>
          <p:xfrm>
            <a:off x="3638" y="1043"/>
            <a:ext cx="630" cy="538"/>
          </p:xfrm>
          <a:graphic>
            <a:graphicData uri="http://schemas.openxmlformats.org/presentationml/2006/ole">
              <p:oleObj spid="_x0000_s15370" name="Bitmap Image" r:id="rId7" imgW="1352381" imgH="1333333" progId="PBrush">
                <p:embed/>
              </p:oleObj>
            </a:graphicData>
          </a:graphic>
        </p:graphicFrame>
        <p:sp>
          <p:nvSpPr>
            <p:cNvPr id="15386" name="Line 11"/>
            <p:cNvSpPr>
              <a:spLocks noChangeShapeType="1"/>
            </p:cNvSpPr>
            <p:nvPr/>
          </p:nvSpPr>
          <p:spPr bwMode="auto">
            <a:xfrm>
              <a:off x="2715" y="933"/>
              <a:ext cx="248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87" name="Line 12"/>
            <p:cNvSpPr>
              <a:spLocks noChangeShapeType="1"/>
            </p:cNvSpPr>
            <p:nvPr/>
          </p:nvSpPr>
          <p:spPr bwMode="auto">
            <a:xfrm>
              <a:off x="5202" y="933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88" name="Line 13"/>
            <p:cNvSpPr>
              <a:spLocks noChangeShapeType="1"/>
            </p:cNvSpPr>
            <p:nvPr/>
          </p:nvSpPr>
          <p:spPr bwMode="auto">
            <a:xfrm>
              <a:off x="4618" y="934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89" name="Line 14"/>
            <p:cNvSpPr>
              <a:spLocks noChangeShapeType="1"/>
            </p:cNvSpPr>
            <p:nvPr/>
          </p:nvSpPr>
          <p:spPr bwMode="auto">
            <a:xfrm>
              <a:off x="3998" y="935"/>
              <a:ext cx="0" cy="14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90" name="Text Box 15"/>
            <p:cNvSpPr txBox="1">
              <a:spLocks noChangeArrowheads="1"/>
            </p:cNvSpPr>
            <p:nvPr/>
          </p:nvSpPr>
          <p:spPr bwMode="auto">
            <a:xfrm>
              <a:off x="2715" y="805"/>
              <a:ext cx="1282" cy="15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200">
                  <a:solidFill>
                    <a:schemeClr val="tx1"/>
                  </a:solidFill>
                  <a:latin typeface="Times New Roman" pitchFamily="18" charset="0"/>
                </a:rPr>
                <a:t>RS485</a:t>
              </a:r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5375" name="Group 16"/>
          <p:cNvGrpSpPr>
            <a:grpSpLocks/>
          </p:cNvGrpSpPr>
          <p:nvPr/>
        </p:nvGrpSpPr>
        <p:grpSpPr bwMode="auto">
          <a:xfrm>
            <a:off x="6705600" y="3246438"/>
            <a:ext cx="2103438" cy="941387"/>
            <a:chOff x="3500" y="1727"/>
            <a:chExt cx="1436" cy="593"/>
          </a:xfrm>
        </p:grpSpPr>
        <p:graphicFrame>
          <p:nvGraphicFramePr>
            <p:cNvPr id="15365" name="Object 15"/>
            <p:cNvGraphicFramePr>
              <a:graphicFrameLocks noChangeAspect="1"/>
            </p:cNvGraphicFramePr>
            <p:nvPr/>
          </p:nvGraphicFramePr>
          <p:xfrm>
            <a:off x="4564" y="1809"/>
            <a:ext cx="183" cy="227"/>
          </p:xfrm>
          <a:graphic>
            <a:graphicData uri="http://schemas.openxmlformats.org/presentationml/2006/ole">
              <p:oleObj spid="_x0000_s15365" name="Bitmap Image" r:id="rId8" imgW="714286" imgH="885949" progId="PBrush">
                <p:embed/>
              </p:oleObj>
            </a:graphicData>
          </a:graphic>
        </p:graphicFrame>
        <p:graphicFrame>
          <p:nvGraphicFramePr>
            <p:cNvPr id="15366" name="Object 16"/>
            <p:cNvGraphicFramePr>
              <a:graphicFrameLocks noChangeAspect="1"/>
            </p:cNvGraphicFramePr>
            <p:nvPr/>
          </p:nvGraphicFramePr>
          <p:xfrm>
            <a:off x="3684" y="1782"/>
            <a:ext cx="546" cy="538"/>
          </p:xfrm>
          <a:graphic>
            <a:graphicData uri="http://schemas.openxmlformats.org/presentationml/2006/ole">
              <p:oleObj spid="_x0000_s15366" name="Bitmap Image" r:id="rId9" imgW="1352381" imgH="1333333" progId="PBrush">
                <p:embed/>
              </p:oleObj>
            </a:graphicData>
          </a:graphic>
        </p:graphicFrame>
        <p:pic>
          <p:nvPicPr>
            <p:cNvPr id="15382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500" y="1908"/>
              <a:ext cx="217" cy="1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5383" name="Line 20"/>
            <p:cNvSpPr>
              <a:spLocks noChangeShapeType="1"/>
            </p:cNvSpPr>
            <p:nvPr/>
          </p:nvSpPr>
          <p:spPr bwMode="auto">
            <a:xfrm>
              <a:off x="4014" y="1856"/>
              <a:ext cx="57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84" name="Text Box 21"/>
            <p:cNvSpPr txBox="1">
              <a:spLocks noChangeArrowheads="1"/>
            </p:cNvSpPr>
            <p:nvPr/>
          </p:nvSpPr>
          <p:spPr bwMode="auto">
            <a:xfrm>
              <a:off x="3656" y="1727"/>
              <a:ext cx="1280" cy="1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200">
                  <a:solidFill>
                    <a:schemeClr val="tx1"/>
                  </a:solidFill>
                  <a:latin typeface="Times New Roman" pitchFamily="18" charset="0"/>
                </a:rPr>
                <a:t>RS485</a:t>
              </a:r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5385" name="Line 22"/>
            <p:cNvSpPr>
              <a:spLocks noChangeShapeType="1"/>
            </p:cNvSpPr>
            <p:nvPr/>
          </p:nvSpPr>
          <p:spPr bwMode="auto">
            <a:xfrm flipV="1">
              <a:off x="3712" y="1911"/>
              <a:ext cx="174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grpSp>
        <p:nvGrpSpPr>
          <p:cNvPr id="15376" name="Group 23"/>
          <p:cNvGrpSpPr>
            <a:grpSpLocks/>
          </p:cNvGrpSpPr>
          <p:nvPr/>
        </p:nvGrpSpPr>
        <p:grpSpPr bwMode="auto">
          <a:xfrm>
            <a:off x="5021263" y="4532313"/>
            <a:ext cx="3848100" cy="1557337"/>
            <a:chOff x="2959" y="2545"/>
            <a:chExt cx="2626" cy="981"/>
          </a:xfrm>
        </p:grpSpPr>
        <p:graphicFrame>
          <p:nvGraphicFramePr>
            <p:cNvPr id="15362" name="Object 17"/>
            <p:cNvGraphicFramePr>
              <a:graphicFrameLocks noChangeAspect="1"/>
            </p:cNvGraphicFramePr>
            <p:nvPr/>
          </p:nvGraphicFramePr>
          <p:xfrm>
            <a:off x="4349" y="2664"/>
            <a:ext cx="442" cy="862"/>
          </p:xfrm>
          <a:graphic>
            <a:graphicData uri="http://schemas.openxmlformats.org/presentationml/2006/ole">
              <p:oleObj spid="_x0000_s15362" name="Bitmap Image" r:id="rId11" imgW="1162212" imgH="2266667" progId="PBrush">
                <p:embed/>
              </p:oleObj>
            </a:graphicData>
          </a:graphic>
        </p:graphicFrame>
        <p:graphicFrame>
          <p:nvGraphicFramePr>
            <p:cNvPr id="15363" name="Object 18"/>
            <p:cNvGraphicFramePr>
              <a:graphicFrameLocks noChangeAspect="1"/>
            </p:cNvGraphicFramePr>
            <p:nvPr/>
          </p:nvGraphicFramePr>
          <p:xfrm>
            <a:off x="5193" y="2692"/>
            <a:ext cx="183" cy="227"/>
          </p:xfrm>
          <a:graphic>
            <a:graphicData uri="http://schemas.openxmlformats.org/presentationml/2006/ole">
              <p:oleObj spid="_x0000_s15363" name="Bitmap Image" r:id="rId12" imgW="714286" imgH="885949" progId="PBrush">
                <p:embed/>
              </p:oleObj>
            </a:graphicData>
          </a:graphic>
        </p:graphicFrame>
        <p:sp>
          <p:nvSpPr>
            <p:cNvPr id="15378" name="Line 26"/>
            <p:cNvSpPr>
              <a:spLocks noChangeShapeType="1"/>
            </p:cNvSpPr>
            <p:nvPr/>
          </p:nvSpPr>
          <p:spPr bwMode="auto">
            <a:xfrm>
              <a:off x="4635" y="2841"/>
              <a:ext cx="57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79" name="Text Box 27"/>
            <p:cNvSpPr txBox="1">
              <a:spLocks noChangeArrowheads="1"/>
            </p:cNvSpPr>
            <p:nvPr/>
          </p:nvSpPr>
          <p:spPr bwMode="auto">
            <a:xfrm>
              <a:off x="4305" y="2709"/>
              <a:ext cx="1280" cy="1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200">
                  <a:solidFill>
                    <a:schemeClr val="tx1"/>
                  </a:solidFill>
                  <a:latin typeface="Times New Roman" pitchFamily="18" charset="0"/>
                </a:rPr>
                <a:t>RS485</a:t>
              </a:r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5364" name="Object 19"/>
            <p:cNvGraphicFramePr>
              <a:graphicFrameLocks noChangeAspect="1"/>
            </p:cNvGraphicFramePr>
            <p:nvPr/>
          </p:nvGraphicFramePr>
          <p:xfrm>
            <a:off x="2959" y="2545"/>
            <a:ext cx="588" cy="492"/>
          </p:xfrm>
          <a:graphic>
            <a:graphicData uri="http://schemas.openxmlformats.org/presentationml/2006/ole">
              <p:oleObj spid="_x0000_s15364" name="Bitmap Image" r:id="rId13" imgW="933580" imgH="781159" progId="PBrush">
                <p:embed/>
              </p:oleObj>
            </a:graphicData>
          </a:graphic>
        </p:graphicFrame>
        <p:sp>
          <p:nvSpPr>
            <p:cNvPr id="15380" name="Line 29"/>
            <p:cNvSpPr>
              <a:spLocks noChangeShapeType="1"/>
            </p:cNvSpPr>
            <p:nvPr/>
          </p:nvSpPr>
          <p:spPr bwMode="auto">
            <a:xfrm>
              <a:off x="3474" y="2849"/>
              <a:ext cx="99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5381" name="Text Box 30"/>
            <p:cNvSpPr txBox="1">
              <a:spLocks noChangeArrowheads="1"/>
            </p:cNvSpPr>
            <p:nvPr/>
          </p:nvSpPr>
          <p:spPr bwMode="auto">
            <a:xfrm>
              <a:off x="3344" y="2713"/>
              <a:ext cx="1280" cy="1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200">
                  <a:solidFill>
                    <a:schemeClr val="tx1"/>
                  </a:solidFill>
                  <a:latin typeface="Times New Roman" pitchFamily="18" charset="0"/>
                </a:rPr>
                <a:t>RS485</a:t>
              </a:r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15377" name="Text Box 31"/>
          <p:cNvSpPr txBox="1">
            <a:spLocks noChangeArrowheads="1"/>
          </p:cNvSpPr>
          <p:nvPr/>
        </p:nvSpPr>
        <p:spPr bwMode="auto">
          <a:xfrm>
            <a:off x="8448675" y="3425825"/>
            <a:ext cx="747713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r>
              <a:rPr lang="sv-SE" sz="1000">
                <a:solidFill>
                  <a:schemeClr val="tx1"/>
                </a:solidFill>
                <a:latin typeface="Tahoma" pitchFamily="34" charset="0"/>
              </a:rPr>
              <a:t>2210 DU</a:t>
            </a:r>
            <a:endParaRPr lang="en-US" sz="100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FCC setup</a:t>
            </a:r>
          </a:p>
        </p:txBody>
      </p:sp>
      <p:pic>
        <p:nvPicPr>
          <p:cNvPr id="378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71500" y="1214438"/>
            <a:ext cx="4767263" cy="4554537"/>
          </a:xfrm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3225" y="3357563"/>
            <a:ext cx="3478213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893" name="Group 5"/>
          <p:cNvGrpSpPr>
            <a:grpSpLocks/>
          </p:cNvGrpSpPr>
          <p:nvPr/>
        </p:nvGrpSpPr>
        <p:grpSpPr bwMode="auto">
          <a:xfrm>
            <a:off x="5611813" y="1244600"/>
            <a:ext cx="3048000" cy="2041525"/>
            <a:chOff x="3639" y="795"/>
            <a:chExt cx="2241" cy="1271"/>
          </a:xfrm>
        </p:grpSpPr>
        <p:pic>
          <p:nvPicPr>
            <p:cNvPr id="3789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2" y="923"/>
              <a:ext cx="2138" cy="1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6" name="Rectangle 7"/>
            <p:cNvSpPr>
              <a:spLocks noChangeArrowheads="1"/>
            </p:cNvSpPr>
            <p:nvPr/>
          </p:nvSpPr>
          <p:spPr bwMode="auto">
            <a:xfrm>
              <a:off x="3639" y="795"/>
              <a:ext cx="1106" cy="183"/>
            </a:xfrm>
            <a:prstGeom prst="rect">
              <a:avLst/>
            </a:prstGeom>
            <a:solidFill>
              <a:schemeClr val="bg1"/>
            </a:solidFill>
            <a:ln w="63500">
              <a:noFill/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</p:grp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3395663" y="1500188"/>
            <a:ext cx="1938337" cy="4032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/>
            <a:r>
              <a:rPr lang="en-GB" sz="2000" dirty="0">
                <a:solidFill>
                  <a:schemeClr val="tx1"/>
                </a:solidFill>
                <a:latin typeface="Tahoma" pitchFamily="34" charset="0"/>
              </a:rPr>
              <a:t>9150072-711</a:t>
            </a:r>
            <a:endParaRPr lang="sv-SE" sz="20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Before Fieldbus</a:t>
            </a:r>
          </a:p>
        </p:txBody>
      </p:sp>
      <p:sp>
        <p:nvSpPr>
          <p:cNvPr id="1034" name="Content Placeholder 9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500688" cy="4546600"/>
          </a:xfrm>
        </p:spPr>
        <p:txBody>
          <a:bodyPr/>
          <a:lstStyle/>
          <a:p>
            <a:r>
              <a:rPr lang="sv-SE" sz="2000" dirty="0" smtClean="0"/>
              <a:t>Transfer data from field device to HOST</a:t>
            </a:r>
          </a:p>
          <a:p>
            <a:r>
              <a:rPr lang="sv-SE" sz="2000" dirty="0" smtClean="0"/>
              <a:t>Electrical interface used for carrier of analog data</a:t>
            </a:r>
          </a:p>
          <a:p>
            <a:pPr lvl="1"/>
            <a:r>
              <a:rPr lang="sv-SE" sz="1800" dirty="0" smtClean="0"/>
              <a:t>4-20 mA (Scaled 0-100% level)</a:t>
            </a:r>
          </a:p>
          <a:p>
            <a:pPr lvl="1"/>
            <a:r>
              <a:rPr lang="sv-SE" sz="1800" dirty="0" smtClean="0"/>
              <a:t>0-10 V (Scaled 0-5 bar)</a:t>
            </a:r>
          </a:p>
          <a:p>
            <a:r>
              <a:rPr lang="sv-SE" sz="2000" dirty="0" smtClean="0"/>
              <a:t>Point to point connection</a:t>
            </a:r>
          </a:p>
          <a:p>
            <a:pPr lvl="1"/>
            <a:r>
              <a:rPr lang="sv-SE" sz="1800" dirty="0" smtClean="0"/>
              <a:t>Scaling has to be known</a:t>
            </a:r>
          </a:p>
          <a:p>
            <a:r>
              <a:rPr lang="sv-SE" sz="2000" dirty="0" smtClean="0"/>
              <a:t>No communication</a:t>
            </a:r>
          </a:p>
          <a:p>
            <a:pPr lvl="1"/>
            <a:r>
              <a:rPr lang="sv-SE" sz="1800" dirty="0" smtClean="0"/>
              <a:t>Not possible to configure field </a:t>
            </a:r>
            <a:br>
              <a:rPr lang="sv-SE" sz="1800" dirty="0" smtClean="0"/>
            </a:br>
            <a:r>
              <a:rPr lang="sv-SE" sz="1800" dirty="0" smtClean="0"/>
              <a:t>device</a:t>
            </a:r>
          </a:p>
          <a:p>
            <a:r>
              <a:rPr lang="sv-SE" sz="2200" dirty="0" smtClean="0"/>
              <a:t>One cable/device</a:t>
            </a:r>
          </a:p>
          <a:p>
            <a:r>
              <a:rPr lang="sv-SE" sz="2200" dirty="0" smtClean="0"/>
              <a:t>Heavy installation</a:t>
            </a:r>
          </a:p>
          <a:p>
            <a:pPr lvl="1"/>
            <a:r>
              <a:rPr lang="sv-SE" sz="1800" dirty="0" smtClean="0"/>
              <a:t>Many cables</a:t>
            </a:r>
          </a:p>
          <a:p>
            <a:pPr lvl="1"/>
            <a:r>
              <a:rPr lang="sv-SE" sz="1800" dirty="0" smtClean="0"/>
              <a:t>Configure sensor tank by tank</a:t>
            </a:r>
          </a:p>
        </p:txBody>
      </p:sp>
      <p:graphicFrame>
        <p:nvGraphicFramePr>
          <p:cNvPr id="1026" name="Object 9"/>
          <p:cNvGraphicFramePr>
            <a:graphicFrameLocks noChangeAspect="1"/>
          </p:cNvGraphicFramePr>
          <p:nvPr>
            <p:ph sz="quarter" idx="1"/>
          </p:nvPr>
        </p:nvGraphicFramePr>
        <p:xfrm>
          <a:off x="6983413" y="2679700"/>
          <a:ext cx="1628775" cy="895350"/>
        </p:xfrm>
        <a:graphic>
          <a:graphicData uri="http://schemas.openxmlformats.org/presentationml/2006/ole">
            <p:oleObj spid="_x0000_s1026" name="Bitmap Image" r:id="rId4" imgW="3191320" imgH="1428949" progId="PBrush">
              <p:embed/>
            </p:oleObj>
          </a:graphicData>
        </a:graphic>
      </p:graphicFrame>
      <p:graphicFrame>
        <p:nvGraphicFramePr>
          <p:cNvPr id="1027" name="Object 10"/>
          <p:cNvGraphicFramePr>
            <a:graphicFrameLocks noChangeAspect="1"/>
          </p:cNvGraphicFramePr>
          <p:nvPr>
            <p:ph sz="quarter" idx="2"/>
          </p:nvPr>
        </p:nvGraphicFramePr>
        <p:xfrm>
          <a:off x="6411913" y="3833813"/>
          <a:ext cx="1614487" cy="892175"/>
        </p:xfrm>
        <a:graphic>
          <a:graphicData uri="http://schemas.openxmlformats.org/presentationml/2006/ole">
            <p:oleObj spid="_x0000_s1027" name="Bitmap Image" r:id="rId5" imgW="3191320" imgH="1428949" progId="PBrush">
              <p:embed/>
            </p:oleObj>
          </a:graphicData>
        </a:graphic>
      </p:graphicFrame>
      <p:graphicFrame>
        <p:nvGraphicFramePr>
          <p:cNvPr id="1028" name="Object 11"/>
          <p:cNvGraphicFramePr>
            <a:graphicFrameLocks noChangeAspect="1"/>
          </p:cNvGraphicFramePr>
          <p:nvPr/>
        </p:nvGraphicFramePr>
        <p:xfrm>
          <a:off x="5210175" y="5202238"/>
          <a:ext cx="1601788" cy="881062"/>
        </p:xfrm>
        <a:graphic>
          <a:graphicData uri="http://schemas.openxmlformats.org/presentationml/2006/ole">
            <p:oleObj spid="_x0000_s1028" name="Bitmap Image" r:id="rId6" imgW="3191320" imgH="1428949" progId="PBrush">
              <p:embed/>
            </p:oleObj>
          </a:graphicData>
        </a:graphic>
      </p:graphicFrame>
      <p:graphicFrame>
        <p:nvGraphicFramePr>
          <p:cNvPr id="1029" name="Object 12"/>
          <p:cNvGraphicFramePr>
            <a:graphicFrameLocks noChangeAspect="1"/>
          </p:cNvGraphicFramePr>
          <p:nvPr/>
        </p:nvGraphicFramePr>
        <p:xfrm>
          <a:off x="6680200" y="5184775"/>
          <a:ext cx="755650" cy="908050"/>
        </p:xfrm>
        <a:graphic>
          <a:graphicData uri="http://schemas.openxmlformats.org/presentationml/2006/ole">
            <p:oleObj spid="_x0000_s1029" name="Bitmap Image" r:id="rId7" imgW="1305107" imgH="1276190" progId="PBrush">
              <p:embed/>
            </p:oleObj>
          </a:graphicData>
        </a:graphic>
      </p:graphicFrame>
      <p:graphicFrame>
        <p:nvGraphicFramePr>
          <p:cNvPr id="1030" name="Object 13"/>
          <p:cNvGraphicFramePr>
            <a:graphicFrameLocks noChangeAspect="1"/>
          </p:cNvGraphicFramePr>
          <p:nvPr/>
        </p:nvGraphicFramePr>
        <p:xfrm>
          <a:off x="5695950" y="4057650"/>
          <a:ext cx="546100" cy="579438"/>
        </p:xfrm>
        <a:graphic>
          <a:graphicData uri="http://schemas.openxmlformats.org/presentationml/2006/ole">
            <p:oleObj spid="_x0000_s1030" name="Bitmap Image" r:id="rId8" imgW="1305107" imgH="1276190" progId="PBrush">
              <p:embed/>
            </p:oleObj>
          </a:graphicData>
        </a:graphic>
      </p:graphicFrame>
      <p:graphicFrame>
        <p:nvGraphicFramePr>
          <p:cNvPr id="1031" name="Object 14"/>
          <p:cNvGraphicFramePr>
            <a:graphicFrameLocks noChangeAspect="1"/>
          </p:cNvGraphicFramePr>
          <p:nvPr/>
        </p:nvGraphicFramePr>
        <p:xfrm>
          <a:off x="7480300" y="5029200"/>
          <a:ext cx="1300163" cy="630238"/>
        </p:xfrm>
        <a:graphic>
          <a:graphicData uri="http://schemas.openxmlformats.org/presentationml/2006/ole">
            <p:oleObj spid="_x0000_s1031" name="Bitmap Image" r:id="rId9" imgW="3191320" imgH="1428949" progId="PBrush">
              <p:embed/>
            </p:oleObj>
          </a:graphicData>
        </a:graphic>
      </p:graphicFrame>
      <p:graphicFrame>
        <p:nvGraphicFramePr>
          <p:cNvPr id="1032" name="Object 15"/>
          <p:cNvGraphicFramePr>
            <a:graphicFrameLocks noChangeAspect="1"/>
          </p:cNvGraphicFramePr>
          <p:nvPr/>
        </p:nvGraphicFramePr>
        <p:xfrm>
          <a:off x="5332413" y="2968625"/>
          <a:ext cx="1571625" cy="762000"/>
        </p:xfrm>
        <a:graphic>
          <a:graphicData uri="http://schemas.openxmlformats.org/presentationml/2006/ole">
            <p:oleObj spid="_x0000_s1032" name="Bitmap Image" r:id="rId10" imgW="3191320" imgH="1428949" progId="PBrush">
              <p:embed/>
            </p:oleObj>
          </a:graphicData>
        </a:graphic>
      </p:graphicFrame>
      <p:sp>
        <p:nvSpPr>
          <p:cNvPr id="1035" name="Line 27"/>
          <p:cNvSpPr>
            <a:spLocks noChangeShapeType="1"/>
          </p:cNvSpPr>
          <p:nvPr/>
        </p:nvSpPr>
        <p:spPr bwMode="auto">
          <a:xfrm flipH="1">
            <a:off x="7127875" y="2924175"/>
            <a:ext cx="29051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36" name="Line 28"/>
          <p:cNvSpPr>
            <a:spLocks noChangeShapeType="1"/>
          </p:cNvSpPr>
          <p:nvPr/>
        </p:nvSpPr>
        <p:spPr bwMode="auto">
          <a:xfrm flipH="1" flipV="1">
            <a:off x="7107238" y="2071688"/>
            <a:ext cx="12700" cy="8524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37" name="Line 29"/>
          <p:cNvSpPr>
            <a:spLocks noChangeShapeType="1"/>
          </p:cNvSpPr>
          <p:nvPr/>
        </p:nvSpPr>
        <p:spPr bwMode="auto">
          <a:xfrm flipH="1">
            <a:off x="7156450" y="2797175"/>
            <a:ext cx="3206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38" name="Line 30"/>
          <p:cNvSpPr>
            <a:spLocks noChangeShapeType="1"/>
          </p:cNvSpPr>
          <p:nvPr/>
        </p:nvSpPr>
        <p:spPr bwMode="auto">
          <a:xfrm flipV="1">
            <a:off x="7151688" y="2073275"/>
            <a:ext cx="0" cy="723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39" name="Line 31"/>
          <p:cNvSpPr>
            <a:spLocks noChangeShapeType="1"/>
          </p:cNvSpPr>
          <p:nvPr/>
        </p:nvSpPr>
        <p:spPr bwMode="auto">
          <a:xfrm flipH="1" flipV="1">
            <a:off x="8259763" y="2706688"/>
            <a:ext cx="4762" cy="666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0" name="Line 32"/>
          <p:cNvSpPr>
            <a:spLocks noChangeShapeType="1"/>
          </p:cNvSpPr>
          <p:nvPr/>
        </p:nvSpPr>
        <p:spPr bwMode="auto">
          <a:xfrm flipH="1">
            <a:off x="7191375" y="2706688"/>
            <a:ext cx="106838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1" name="Line 33"/>
          <p:cNvSpPr>
            <a:spLocks noChangeShapeType="1"/>
          </p:cNvSpPr>
          <p:nvPr/>
        </p:nvSpPr>
        <p:spPr bwMode="auto">
          <a:xfrm flipV="1">
            <a:off x="7191375" y="2073275"/>
            <a:ext cx="0" cy="6334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2" name="Line 34"/>
          <p:cNvSpPr>
            <a:spLocks noChangeShapeType="1"/>
          </p:cNvSpPr>
          <p:nvPr/>
        </p:nvSpPr>
        <p:spPr bwMode="auto">
          <a:xfrm flipV="1">
            <a:off x="6737350" y="2925763"/>
            <a:ext cx="0" cy="133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3" name="Line 35"/>
          <p:cNvSpPr>
            <a:spLocks noChangeShapeType="1"/>
          </p:cNvSpPr>
          <p:nvPr/>
        </p:nvSpPr>
        <p:spPr bwMode="auto">
          <a:xfrm>
            <a:off x="6742113" y="2925763"/>
            <a:ext cx="3175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4" name="Line 36"/>
          <p:cNvSpPr>
            <a:spLocks noChangeShapeType="1"/>
          </p:cNvSpPr>
          <p:nvPr/>
        </p:nvSpPr>
        <p:spPr bwMode="auto">
          <a:xfrm flipV="1">
            <a:off x="7059613" y="2078038"/>
            <a:ext cx="0" cy="8477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5" name="Line 37"/>
          <p:cNvSpPr>
            <a:spLocks noChangeShapeType="1"/>
          </p:cNvSpPr>
          <p:nvPr/>
        </p:nvSpPr>
        <p:spPr bwMode="auto">
          <a:xfrm flipV="1">
            <a:off x="6183313" y="2897188"/>
            <a:ext cx="0" cy="171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6" name="Line 38"/>
          <p:cNvSpPr>
            <a:spLocks noChangeShapeType="1"/>
          </p:cNvSpPr>
          <p:nvPr/>
        </p:nvSpPr>
        <p:spPr bwMode="auto">
          <a:xfrm>
            <a:off x="6188075" y="2897188"/>
            <a:ext cx="83978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7" name="Line 39"/>
          <p:cNvSpPr>
            <a:spLocks noChangeShapeType="1"/>
          </p:cNvSpPr>
          <p:nvPr/>
        </p:nvSpPr>
        <p:spPr bwMode="auto">
          <a:xfrm flipV="1">
            <a:off x="7032625" y="2078038"/>
            <a:ext cx="0" cy="8191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8" name="Line 40"/>
          <p:cNvSpPr>
            <a:spLocks noChangeShapeType="1"/>
          </p:cNvSpPr>
          <p:nvPr/>
        </p:nvSpPr>
        <p:spPr bwMode="auto">
          <a:xfrm flipV="1">
            <a:off x="5730875" y="2868613"/>
            <a:ext cx="0" cy="3000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49" name="Line 41"/>
          <p:cNvSpPr>
            <a:spLocks noChangeShapeType="1"/>
          </p:cNvSpPr>
          <p:nvPr/>
        </p:nvSpPr>
        <p:spPr bwMode="auto">
          <a:xfrm>
            <a:off x="5730875" y="2868613"/>
            <a:ext cx="12668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0" name="Line 42"/>
          <p:cNvSpPr>
            <a:spLocks noChangeShapeType="1"/>
          </p:cNvSpPr>
          <p:nvPr/>
        </p:nvSpPr>
        <p:spPr bwMode="auto">
          <a:xfrm flipV="1">
            <a:off x="6997700" y="2078038"/>
            <a:ext cx="0" cy="7905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1" name="Line 43"/>
          <p:cNvSpPr>
            <a:spLocks noChangeShapeType="1"/>
          </p:cNvSpPr>
          <p:nvPr/>
        </p:nvSpPr>
        <p:spPr bwMode="auto">
          <a:xfrm flipV="1">
            <a:off x="7705725" y="3716338"/>
            <a:ext cx="0" cy="2952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2" name="Line 44"/>
          <p:cNvSpPr>
            <a:spLocks noChangeShapeType="1"/>
          </p:cNvSpPr>
          <p:nvPr/>
        </p:nvSpPr>
        <p:spPr bwMode="auto">
          <a:xfrm flipH="1" flipV="1">
            <a:off x="5462588" y="3716338"/>
            <a:ext cx="224313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3" name="Line 45"/>
          <p:cNvSpPr>
            <a:spLocks noChangeShapeType="1"/>
          </p:cNvSpPr>
          <p:nvPr/>
        </p:nvSpPr>
        <p:spPr bwMode="auto">
          <a:xfrm flipV="1">
            <a:off x="7234238" y="3759200"/>
            <a:ext cx="0" cy="2476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4" name="Line 46"/>
          <p:cNvSpPr>
            <a:spLocks noChangeShapeType="1"/>
          </p:cNvSpPr>
          <p:nvPr/>
        </p:nvSpPr>
        <p:spPr bwMode="auto">
          <a:xfrm flipH="1">
            <a:off x="5414963" y="3759200"/>
            <a:ext cx="18192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5" name="Line 47"/>
          <p:cNvSpPr>
            <a:spLocks noChangeShapeType="1"/>
          </p:cNvSpPr>
          <p:nvPr/>
        </p:nvSpPr>
        <p:spPr bwMode="auto">
          <a:xfrm flipV="1">
            <a:off x="6908800" y="3806825"/>
            <a:ext cx="0" cy="190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6" name="Line 48"/>
          <p:cNvSpPr>
            <a:spLocks noChangeShapeType="1"/>
          </p:cNvSpPr>
          <p:nvPr/>
        </p:nvSpPr>
        <p:spPr bwMode="auto">
          <a:xfrm flipH="1">
            <a:off x="5365750" y="3806825"/>
            <a:ext cx="15430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7" name="Line 49"/>
          <p:cNvSpPr>
            <a:spLocks noChangeShapeType="1"/>
          </p:cNvSpPr>
          <p:nvPr/>
        </p:nvSpPr>
        <p:spPr bwMode="auto">
          <a:xfrm flipV="1">
            <a:off x="5457825" y="2820988"/>
            <a:ext cx="0" cy="8810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8" name="Line 50"/>
          <p:cNvSpPr>
            <a:spLocks noChangeShapeType="1"/>
          </p:cNvSpPr>
          <p:nvPr/>
        </p:nvSpPr>
        <p:spPr bwMode="auto">
          <a:xfrm flipV="1">
            <a:off x="5414963" y="2782888"/>
            <a:ext cx="0" cy="9763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59" name="Line 51"/>
          <p:cNvSpPr>
            <a:spLocks noChangeShapeType="1"/>
          </p:cNvSpPr>
          <p:nvPr/>
        </p:nvSpPr>
        <p:spPr bwMode="auto">
          <a:xfrm flipV="1">
            <a:off x="5365750" y="2730500"/>
            <a:ext cx="0" cy="10763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0" name="Line 52"/>
          <p:cNvSpPr>
            <a:spLocks noChangeShapeType="1"/>
          </p:cNvSpPr>
          <p:nvPr/>
        </p:nvSpPr>
        <p:spPr bwMode="auto">
          <a:xfrm>
            <a:off x="5457825" y="2820988"/>
            <a:ext cx="14986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1" name="Line 53"/>
          <p:cNvSpPr>
            <a:spLocks noChangeShapeType="1"/>
          </p:cNvSpPr>
          <p:nvPr/>
        </p:nvSpPr>
        <p:spPr bwMode="auto">
          <a:xfrm flipV="1">
            <a:off x="6956425" y="2078038"/>
            <a:ext cx="0" cy="7381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2" name="Line 54"/>
          <p:cNvSpPr>
            <a:spLocks noChangeShapeType="1"/>
          </p:cNvSpPr>
          <p:nvPr/>
        </p:nvSpPr>
        <p:spPr bwMode="auto">
          <a:xfrm>
            <a:off x="5414963" y="2782888"/>
            <a:ext cx="15081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3" name="Line 55"/>
          <p:cNvSpPr>
            <a:spLocks noChangeShapeType="1"/>
          </p:cNvSpPr>
          <p:nvPr/>
        </p:nvSpPr>
        <p:spPr bwMode="auto">
          <a:xfrm flipV="1">
            <a:off x="6923088" y="2082800"/>
            <a:ext cx="0" cy="7000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4" name="Line 56"/>
          <p:cNvSpPr>
            <a:spLocks noChangeShapeType="1"/>
          </p:cNvSpPr>
          <p:nvPr/>
        </p:nvSpPr>
        <p:spPr bwMode="auto">
          <a:xfrm>
            <a:off x="5365750" y="2730500"/>
            <a:ext cx="15176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5" name="Line 57"/>
          <p:cNvSpPr>
            <a:spLocks noChangeShapeType="1"/>
          </p:cNvSpPr>
          <p:nvPr/>
        </p:nvSpPr>
        <p:spPr bwMode="auto">
          <a:xfrm flipV="1">
            <a:off x="6883400" y="2082800"/>
            <a:ext cx="0" cy="6477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6" name="Line 58"/>
          <p:cNvSpPr>
            <a:spLocks noChangeShapeType="1"/>
          </p:cNvSpPr>
          <p:nvPr/>
        </p:nvSpPr>
        <p:spPr bwMode="auto">
          <a:xfrm flipV="1">
            <a:off x="6056313" y="3849688"/>
            <a:ext cx="0" cy="2619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7" name="Line 59"/>
          <p:cNvSpPr>
            <a:spLocks noChangeShapeType="1"/>
          </p:cNvSpPr>
          <p:nvPr/>
        </p:nvSpPr>
        <p:spPr bwMode="auto">
          <a:xfrm flipH="1">
            <a:off x="5321300" y="3849688"/>
            <a:ext cx="73501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8" name="Line 60"/>
          <p:cNvSpPr>
            <a:spLocks noChangeShapeType="1"/>
          </p:cNvSpPr>
          <p:nvPr/>
        </p:nvSpPr>
        <p:spPr bwMode="auto">
          <a:xfrm flipV="1">
            <a:off x="5321300" y="2687638"/>
            <a:ext cx="4763" cy="11620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69" name="Line 61"/>
          <p:cNvSpPr>
            <a:spLocks noChangeShapeType="1"/>
          </p:cNvSpPr>
          <p:nvPr/>
        </p:nvSpPr>
        <p:spPr bwMode="auto">
          <a:xfrm>
            <a:off x="5321300" y="2687638"/>
            <a:ext cx="15271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0" name="Line 62"/>
          <p:cNvSpPr>
            <a:spLocks noChangeShapeType="1"/>
          </p:cNvSpPr>
          <p:nvPr/>
        </p:nvSpPr>
        <p:spPr bwMode="auto">
          <a:xfrm flipV="1">
            <a:off x="6851650" y="2082800"/>
            <a:ext cx="0" cy="6048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1" name="Line 63"/>
          <p:cNvSpPr>
            <a:spLocks noChangeShapeType="1"/>
          </p:cNvSpPr>
          <p:nvPr/>
        </p:nvSpPr>
        <p:spPr bwMode="auto">
          <a:xfrm flipV="1">
            <a:off x="8642350" y="4602163"/>
            <a:ext cx="0" cy="514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2" name="Line 64"/>
          <p:cNvSpPr>
            <a:spLocks noChangeShapeType="1"/>
          </p:cNvSpPr>
          <p:nvPr/>
        </p:nvSpPr>
        <p:spPr bwMode="auto">
          <a:xfrm flipH="1" flipV="1">
            <a:off x="5233988" y="4602163"/>
            <a:ext cx="34083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3" name="Line 65"/>
          <p:cNvSpPr>
            <a:spLocks noChangeShapeType="1"/>
          </p:cNvSpPr>
          <p:nvPr/>
        </p:nvSpPr>
        <p:spPr bwMode="auto">
          <a:xfrm flipV="1">
            <a:off x="8158163" y="4654550"/>
            <a:ext cx="0" cy="4429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4" name="Line 66"/>
          <p:cNvSpPr>
            <a:spLocks noChangeShapeType="1"/>
          </p:cNvSpPr>
          <p:nvPr/>
        </p:nvSpPr>
        <p:spPr bwMode="auto">
          <a:xfrm flipH="1" flipV="1">
            <a:off x="5187950" y="4656138"/>
            <a:ext cx="2971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5" name="Line 67"/>
          <p:cNvSpPr>
            <a:spLocks noChangeShapeType="1"/>
          </p:cNvSpPr>
          <p:nvPr/>
        </p:nvSpPr>
        <p:spPr bwMode="auto">
          <a:xfrm flipH="1" flipV="1">
            <a:off x="7867650" y="4697413"/>
            <a:ext cx="0" cy="5048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6" name="Line 68"/>
          <p:cNvSpPr>
            <a:spLocks noChangeShapeType="1"/>
          </p:cNvSpPr>
          <p:nvPr/>
        </p:nvSpPr>
        <p:spPr bwMode="auto">
          <a:xfrm flipH="1">
            <a:off x="5129213" y="4697413"/>
            <a:ext cx="273843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7" name="Line 69"/>
          <p:cNvSpPr>
            <a:spLocks noChangeShapeType="1"/>
          </p:cNvSpPr>
          <p:nvPr/>
        </p:nvSpPr>
        <p:spPr bwMode="auto">
          <a:xfrm flipV="1">
            <a:off x="7173913" y="4740275"/>
            <a:ext cx="0" cy="5238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8" name="Line 70"/>
          <p:cNvSpPr>
            <a:spLocks noChangeShapeType="1"/>
          </p:cNvSpPr>
          <p:nvPr/>
        </p:nvSpPr>
        <p:spPr bwMode="auto">
          <a:xfrm flipH="1">
            <a:off x="5067300" y="4740275"/>
            <a:ext cx="210661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79" name="Line 71"/>
          <p:cNvSpPr>
            <a:spLocks noChangeShapeType="1"/>
          </p:cNvSpPr>
          <p:nvPr/>
        </p:nvSpPr>
        <p:spPr bwMode="auto">
          <a:xfrm flipV="1">
            <a:off x="6469063" y="4778375"/>
            <a:ext cx="0" cy="5286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0" name="Line 72"/>
          <p:cNvSpPr>
            <a:spLocks noChangeShapeType="1"/>
          </p:cNvSpPr>
          <p:nvPr/>
        </p:nvSpPr>
        <p:spPr bwMode="auto">
          <a:xfrm flipH="1">
            <a:off x="5018088" y="4778375"/>
            <a:ext cx="1450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1" name="Line 73"/>
          <p:cNvSpPr>
            <a:spLocks noChangeShapeType="1"/>
          </p:cNvSpPr>
          <p:nvPr/>
        </p:nvSpPr>
        <p:spPr bwMode="auto">
          <a:xfrm flipV="1">
            <a:off x="6011863" y="4816475"/>
            <a:ext cx="0" cy="457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2" name="Line 74"/>
          <p:cNvSpPr>
            <a:spLocks noChangeShapeType="1"/>
          </p:cNvSpPr>
          <p:nvPr/>
        </p:nvSpPr>
        <p:spPr bwMode="auto">
          <a:xfrm flipH="1">
            <a:off x="4975225" y="4816475"/>
            <a:ext cx="10366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3" name="Line 75"/>
          <p:cNvSpPr>
            <a:spLocks noChangeShapeType="1"/>
          </p:cNvSpPr>
          <p:nvPr/>
        </p:nvSpPr>
        <p:spPr bwMode="auto">
          <a:xfrm flipV="1">
            <a:off x="5694363" y="4849813"/>
            <a:ext cx="0" cy="5191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4" name="Line 76"/>
          <p:cNvSpPr>
            <a:spLocks noChangeShapeType="1"/>
          </p:cNvSpPr>
          <p:nvPr/>
        </p:nvSpPr>
        <p:spPr bwMode="auto">
          <a:xfrm flipH="1">
            <a:off x="4929188" y="4849813"/>
            <a:ext cx="7651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5" name="Line 77"/>
          <p:cNvSpPr>
            <a:spLocks noChangeShapeType="1"/>
          </p:cNvSpPr>
          <p:nvPr/>
        </p:nvSpPr>
        <p:spPr bwMode="auto">
          <a:xfrm flipV="1">
            <a:off x="5233988" y="2640013"/>
            <a:ext cx="0" cy="19621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6" name="Line 78"/>
          <p:cNvSpPr>
            <a:spLocks noChangeShapeType="1"/>
          </p:cNvSpPr>
          <p:nvPr/>
        </p:nvSpPr>
        <p:spPr bwMode="auto">
          <a:xfrm flipV="1">
            <a:off x="5186363" y="2587625"/>
            <a:ext cx="0" cy="20621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7" name="Line 79"/>
          <p:cNvSpPr>
            <a:spLocks noChangeShapeType="1"/>
          </p:cNvSpPr>
          <p:nvPr/>
        </p:nvSpPr>
        <p:spPr bwMode="auto">
          <a:xfrm flipV="1">
            <a:off x="5129213" y="2525713"/>
            <a:ext cx="0" cy="21717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8" name="Line 80"/>
          <p:cNvSpPr>
            <a:spLocks noChangeShapeType="1"/>
          </p:cNvSpPr>
          <p:nvPr/>
        </p:nvSpPr>
        <p:spPr bwMode="auto">
          <a:xfrm flipV="1">
            <a:off x="5067300" y="2473325"/>
            <a:ext cx="0" cy="2266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89" name="Line 81"/>
          <p:cNvSpPr>
            <a:spLocks noChangeShapeType="1"/>
          </p:cNvSpPr>
          <p:nvPr/>
        </p:nvSpPr>
        <p:spPr bwMode="auto">
          <a:xfrm flipV="1">
            <a:off x="5014913" y="2420938"/>
            <a:ext cx="0" cy="23574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0" name="Line 82"/>
          <p:cNvSpPr>
            <a:spLocks noChangeShapeType="1"/>
          </p:cNvSpPr>
          <p:nvPr/>
        </p:nvSpPr>
        <p:spPr bwMode="auto">
          <a:xfrm flipV="1">
            <a:off x="4970463" y="2363788"/>
            <a:ext cx="0" cy="24526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1" name="Line 83"/>
          <p:cNvSpPr>
            <a:spLocks noChangeShapeType="1"/>
          </p:cNvSpPr>
          <p:nvPr/>
        </p:nvSpPr>
        <p:spPr bwMode="auto">
          <a:xfrm flipV="1">
            <a:off x="4929188" y="2320925"/>
            <a:ext cx="0" cy="25288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2" name="Line 84"/>
          <p:cNvSpPr>
            <a:spLocks noChangeShapeType="1"/>
          </p:cNvSpPr>
          <p:nvPr/>
        </p:nvSpPr>
        <p:spPr bwMode="auto">
          <a:xfrm>
            <a:off x="5238750" y="2635250"/>
            <a:ext cx="157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3" name="Line 85"/>
          <p:cNvSpPr>
            <a:spLocks noChangeShapeType="1"/>
          </p:cNvSpPr>
          <p:nvPr/>
        </p:nvSpPr>
        <p:spPr bwMode="auto">
          <a:xfrm flipV="1">
            <a:off x="6813550" y="2082800"/>
            <a:ext cx="0" cy="552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4" name="Line 86"/>
          <p:cNvSpPr>
            <a:spLocks noChangeShapeType="1"/>
          </p:cNvSpPr>
          <p:nvPr/>
        </p:nvSpPr>
        <p:spPr bwMode="auto">
          <a:xfrm>
            <a:off x="5186363" y="2582863"/>
            <a:ext cx="15875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5" name="Line 87"/>
          <p:cNvSpPr>
            <a:spLocks noChangeShapeType="1"/>
          </p:cNvSpPr>
          <p:nvPr/>
        </p:nvSpPr>
        <p:spPr bwMode="auto">
          <a:xfrm flipV="1">
            <a:off x="6777038" y="2082800"/>
            <a:ext cx="0" cy="5000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6" name="Line 88"/>
          <p:cNvSpPr>
            <a:spLocks noChangeShapeType="1"/>
          </p:cNvSpPr>
          <p:nvPr/>
        </p:nvSpPr>
        <p:spPr bwMode="auto">
          <a:xfrm>
            <a:off x="5132388" y="2525713"/>
            <a:ext cx="16160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7" name="Line 89"/>
          <p:cNvSpPr>
            <a:spLocks noChangeShapeType="1"/>
          </p:cNvSpPr>
          <p:nvPr/>
        </p:nvSpPr>
        <p:spPr bwMode="auto">
          <a:xfrm flipV="1">
            <a:off x="6751638" y="2078038"/>
            <a:ext cx="0" cy="4476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8" name="Line 90"/>
          <p:cNvSpPr>
            <a:spLocks noChangeShapeType="1"/>
          </p:cNvSpPr>
          <p:nvPr/>
        </p:nvSpPr>
        <p:spPr bwMode="auto">
          <a:xfrm>
            <a:off x="5067300" y="2473325"/>
            <a:ext cx="16446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99" name="Line 91"/>
          <p:cNvSpPr>
            <a:spLocks noChangeShapeType="1"/>
          </p:cNvSpPr>
          <p:nvPr/>
        </p:nvSpPr>
        <p:spPr bwMode="auto">
          <a:xfrm flipV="1">
            <a:off x="6711950" y="2078038"/>
            <a:ext cx="0" cy="3952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0" name="Line 92"/>
          <p:cNvSpPr>
            <a:spLocks noChangeShapeType="1"/>
          </p:cNvSpPr>
          <p:nvPr/>
        </p:nvSpPr>
        <p:spPr bwMode="auto">
          <a:xfrm>
            <a:off x="5014913" y="2420938"/>
            <a:ext cx="166211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1" name="Line 93"/>
          <p:cNvSpPr>
            <a:spLocks noChangeShapeType="1"/>
          </p:cNvSpPr>
          <p:nvPr/>
        </p:nvSpPr>
        <p:spPr bwMode="auto">
          <a:xfrm flipV="1">
            <a:off x="6677025" y="2073275"/>
            <a:ext cx="0" cy="3476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2" name="Line 94"/>
          <p:cNvSpPr>
            <a:spLocks noChangeShapeType="1"/>
          </p:cNvSpPr>
          <p:nvPr/>
        </p:nvSpPr>
        <p:spPr bwMode="auto">
          <a:xfrm>
            <a:off x="4970463" y="2363788"/>
            <a:ext cx="16668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3" name="Line 95"/>
          <p:cNvSpPr>
            <a:spLocks noChangeShapeType="1"/>
          </p:cNvSpPr>
          <p:nvPr/>
        </p:nvSpPr>
        <p:spPr bwMode="auto">
          <a:xfrm flipV="1">
            <a:off x="6637338" y="2078038"/>
            <a:ext cx="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4" name="Line 96"/>
          <p:cNvSpPr>
            <a:spLocks noChangeShapeType="1"/>
          </p:cNvSpPr>
          <p:nvPr/>
        </p:nvSpPr>
        <p:spPr bwMode="auto">
          <a:xfrm>
            <a:off x="4929188" y="2320925"/>
            <a:ext cx="16684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05" name="Line 97"/>
          <p:cNvSpPr>
            <a:spLocks noChangeShapeType="1"/>
          </p:cNvSpPr>
          <p:nvPr/>
        </p:nvSpPr>
        <p:spPr bwMode="auto">
          <a:xfrm flipV="1">
            <a:off x="6597650" y="2082800"/>
            <a:ext cx="0" cy="2381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1106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48425" y="1143000"/>
            <a:ext cx="863600" cy="1012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Profibus DP</a:t>
            </a:r>
          </a:p>
        </p:txBody>
      </p:sp>
      <p:sp>
        <p:nvSpPr>
          <p:cNvPr id="163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Profibus DP</a:t>
            </a:r>
          </a:p>
          <a:p>
            <a:pPr lvl="1"/>
            <a:r>
              <a:rPr lang="en-US" sz="2000" dirty="0" smtClean="0"/>
              <a:t>Based on RS485</a:t>
            </a:r>
          </a:p>
          <a:p>
            <a:pPr lvl="1"/>
            <a:r>
              <a:rPr lang="en-US" sz="2000" dirty="0" smtClean="0"/>
              <a:t>Non IS bus</a:t>
            </a:r>
          </a:p>
          <a:p>
            <a:pPr lvl="1"/>
            <a:r>
              <a:rPr lang="en-US" sz="2000" dirty="0" smtClean="0"/>
              <a:t>12 Mbit/s</a:t>
            </a:r>
          </a:p>
          <a:p>
            <a:r>
              <a:rPr lang="en-US" sz="2400" dirty="0" smtClean="0"/>
              <a:t>Maximum 126 nodes</a:t>
            </a:r>
          </a:p>
          <a:p>
            <a:r>
              <a:rPr lang="en-US" sz="2400" dirty="0" smtClean="0"/>
              <a:t>Profibus adapter needed</a:t>
            </a:r>
          </a:p>
          <a:p>
            <a:pPr lvl="1"/>
            <a:r>
              <a:rPr lang="en-US" sz="2000" dirty="0" smtClean="0"/>
              <a:t>Rex: Mounted on Multi FCC</a:t>
            </a:r>
          </a:p>
          <a:p>
            <a:pPr lvl="1"/>
            <a:r>
              <a:rPr lang="en-US" sz="2000" dirty="0" smtClean="0"/>
              <a:t>Pro: Mounted on TA43 card</a:t>
            </a:r>
          </a:p>
          <a:p>
            <a:r>
              <a:rPr lang="en-US" sz="2400" dirty="0" smtClean="0"/>
              <a:t>Up to 1,5 Mbit/s supported</a:t>
            </a:r>
          </a:p>
          <a:p>
            <a:r>
              <a:rPr lang="en-US" sz="2400" dirty="0" smtClean="0"/>
              <a:t>Address</a:t>
            </a:r>
          </a:p>
          <a:p>
            <a:pPr lvl="1"/>
            <a:r>
              <a:rPr lang="en-US" sz="2000" dirty="0" smtClean="0"/>
              <a:t>Switches on Profibus adapter 1-99, or</a:t>
            </a:r>
          </a:p>
          <a:p>
            <a:pPr lvl="1"/>
            <a:r>
              <a:rPr lang="en-US" sz="2000" dirty="0" smtClean="0"/>
              <a:t>In gauge software 1-126</a:t>
            </a:r>
          </a:p>
          <a:p>
            <a:pPr lvl="1"/>
            <a:endParaRPr lang="en-US" sz="20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</p:txBody>
      </p:sp>
      <p:sp>
        <p:nvSpPr>
          <p:cNvPr id="16397" name="Text Box 4"/>
          <p:cNvSpPr txBox="1">
            <a:spLocks noChangeArrowheads="1"/>
          </p:cNvSpPr>
          <p:nvPr/>
        </p:nvSpPr>
        <p:spPr bwMode="auto">
          <a:xfrm>
            <a:off x="280988" y="1304925"/>
            <a:ext cx="31353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Ø"/>
            </a:pPr>
            <a:endParaRPr lang="sv-SE" sz="1600">
              <a:solidFill>
                <a:schemeClr val="tx1"/>
              </a:solidFill>
              <a:latin typeface="Tahoma" pitchFamily="34" charset="0"/>
            </a:endParaRPr>
          </a:p>
        </p:txBody>
      </p:sp>
      <p:graphicFrame>
        <p:nvGraphicFramePr>
          <p:cNvPr id="16386" name="Object 11"/>
          <p:cNvGraphicFramePr>
            <a:graphicFrameLocks noChangeAspect="1"/>
          </p:cNvGraphicFramePr>
          <p:nvPr/>
        </p:nvGraphicFramePr>
        <p:xfrm>
          <a:off x="6343650" y="2301875"/>
          <a:ext cx="830263" cy="912813"/>
        </p:xfrm>
        <a:graphic>
          <a:graphicData uri="http://schemas.openxmlformats.org/presentationml/2006/ole">
            <p:oleObj spid="_x0000_s16386" name="Bitmap Image" r:id="rId4" imgW="1352381" imgH="1333333" progId="PBrush">
              <p:embed/>
            </p:oleObj>
          </a:graphicData>
        </a:graphic>
      </p:graphicFrame>
      <p:graphicFrame>
        <p:nvGraphicFramePr>
          <p:cNvPr id="16387" name="Object 12"/>
          <p:cNvGraphicFramePr>
            <a:graphicFrameLocks noChangeAspect="1"/>
          </p:cNvGraphicFramePr>
          <p:nvPr/>
        </p:nvGraphicFramePr>
        <p:xfrm>
          <a:off x="7272338" y="2319338"/>
          <a:ext cx="787400" cy="876300"/>
        </p:xfrm>
        <a:graphic>
          <a:graphicData uri="http://schemas.openxmlformats.org/presentationml/2006/ole">
            <p:oleObj spid="_x0000_s16387" name="Bitmap Image" r:id="rId5" imgW="1352381" imgH="1333333" progId="PBrush">
              <p:embed/>
            </p:oleObj>
          </a:graphicData>
        </a:graphic>
      </p:graphicFrame>
      <p:graphicFrame>
        <p:nvGraphicFramePr>
          <p:cNvPr id="16388" name="Object 13"/>
          <p:cNvGraphicFramePr>
            <a:graphicFrameLocks noChangeAspect="1"/>
          </p:cNvGraphicFramePr>
          <p:nvPr/>
        </p:nvGraphicFramePr>
        <p:xfrm>
          <a:off x="4164013" y="1746250"/>
          <a:ext cx="862012" cy="781050"/>
        </p:xfrm>
        <a:graphic>
          <a:graphicData uri="http://schemas.openxmlformats.org/presentationml/2006/ole">
            <p:oleObj spid="_x0000_s16388" name="Bitmap Image" r:id="rId6" imgW="933580" imgH="781159" progId="PBrush">
              <p:embed/>
            </p:oleObj>
          </a:graphicData>
        </a:graphic>
      </p:graphicFrame>
      <p:graphicFrame>
        <p:nvGraphicFramePr>
          <p:cNvPr id="16389" name="Object 14"/>
          <p:cNvGraphicFramePr>
            <a:graphicFrameLocks noChangeAspect="1"/>
          </p:cNvGraphicFramePr>
          <p:nvPr/>
        </p:nvGraphicFramePr>
        <p:xfrm>
          <a:off x="8123238" y="2287588"/>
          <a:ext cx="806450" cy="860425"/>
        </p:xfrm>
        <a:graphic>
          <a:graphicData uri="http://schemas.openxmlformats.org/presentationml/2006/ole">
            <p:oleObj spid="_x0000_s16389" name="Bitmap Image" r:id="rId7" imgW="1352381" imgH="1333333" progId="PBrush">
              <p:embed/>
            </p:oleObj>
          </a:graphicData>
        </a:graphic>
      </p:graphicFrame>
      <p:sp>
        <p:nvSpPr>
          <p:cNvPr id="16398" name="Line 11"/>
          <p:cNvSpPr>
            <a:spLocks noChangeShapeType="1"/>
          </p:cNvSpPr>
          <p:nvPr/>
        </p:nvSpPr>
        <p:spPr bwMode="auto">
          <a:xfrm>
            <a:off x="4876800" y="2111375"/>
            <a:ext cx="36449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6399" name="Line 12"/>
          <p:cNvSpPr>
            <a:spLocks noChangeShapeType="1"/>
          </p:cNvSpPr>
          <p:nvPr/>
        </p:nvSpPr>
        <p:spPr bwMode="auto">
          <a:xfrm>
            <a:off x="8521700" y="2111375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6400" name="Line 13"/>
          <p:cNvSpPr>
            <a:spLocks noChangeShapeType="1"/>
          </p:cNvSpPr>
          <p:nvPr/>
        </p:nvSpPr>
        <p:spPr bwMode="auto">
          <a:xfrm>
            <a:off x="7666038" y="2112963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6401" name="Line 14"/>
          <p:cNvSpPr>
            <a:spLocks noChangeShapeType="1"/>
          </p:cNvSpPr>
          <p:nvPr/>
        </p:nvSpPr>
        <p:spPr bwMode="auto">
          <a:xfrm>
            <a:off x="6757988" y="2114550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aphicFrame>
        <p:nvGraphicFramePr>
          <p:cNvPr id="16390" name="Object 15"/>
          <p:cNvGraphicFramePr>
            <a:graphicFrameLocks noChangeAspect="1"/>
          </p:cNvGraphicFramePr>
          <p:nvPr/>
        </p:nvGraphicFramePr>
        <p:xfrm>
          <a:off x="7118350" y="3832225"/>
          <a:ext cx="647700" cy="1368425"/>
        </p:xfrm>
        <a:graphic>
          <a:graphicData uri="http://schemas.openxmlformats.org/presentationml/2006/ole">
            <p:oleObj spid="_x0000_s16390" name="Bitmap Image" r:id="rId8" imgW="1162212" imgH="2266667" progId="PBrush">
              <p:embed/>
            </p:oleObj>
          </a:graphicData>
        </a:graphic>
      </p:graphicFrame>
      <p:graphicFrame>
        <p:nvGraphicFramePr>
          <p:cNvPr id="16391" name="Object 16"/>
          <p:cNvGraphicFramePr>
            <a:graphicFrameLocks noChangeAspect="1"/>
          </p:cNvGraphicFramePr>
          <p:nvPr/>
        </p:nvGraphicFramePr>
        <p:xfrm>
          <a:off x="8355013" y="3876675"/>
          <a:ext cx="268287" cy="360363"/>
        </p:xfrm>
        <a:graphic>
          <a:graphicData uri="http://schemas.openxmlformats.org/presentationml/2006/ole">
            <p:oleObj spid="_x0000_s16391" name="Bitmap Image" r:id="rId9" imgW="714286" imgH="885949" progId="PBrush">
              <p:embed/>
            </p:oleObj>
          </a:graphicData>
        </a:graphic>
      </p:graphicFrame>
      <p:sp>
        <p:nvSpPr>
          <p:cNvPr id="16402" name="Line 26"/>
          <p:cNvSpPr>
            <a:spLocks noChangeShapeType="1"/>
          </p:cNvSpPr>
          <p:nvPr/>
        </p:nvSpPr>
        <p:spPr bwMode="auto">
          <a:xfrm>
            <a:off x="7537450" y="4113213"/>
            <a:ext cx="8445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6403" name="Text Box 27"/>
          <p:cNvSpPr txBox="1">
            <a:spLocks noChangeArrowheads="1"/>
          </p:cNvSpPr>
          <p:nvPr/>
        </p:nvSpPr>
        <p:spPr bwMode="auto">
          <a:xfrm>
            <a:off x="7053263" y="3903663"/>
            <a:ext cx="1876425" cy="2809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>
                <a:solidFill>
                  <a:schemeClr val="tx1"/>
                </a:solidFill>
                <a:latin typeface="Times New Roman" pitchFamily="18" charset="0"/>
              </a:rPr>
              <a:t>RS485</a:t>
            </a:r>
            <a:endParaRPr lang="en-US" sz="12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16392" name="Object 17"/>
          <p:cNvGraphicFramePr>
            <a:graphicFrameLocks noChangeAspect="1"/>
          </p:cNvGraphicFramePr>
          <p:nvPr/>
        </p:nvGraphicFramePr>
        <p:xfrm>
          <a:off x="5080000" y="3643313"/>
          <a:ext cx="862013" cy="781050"/>
        </p:xfrm>
        <a:graphic>
          <a:graphicData uri="http://schemas.openxmlformats.org/presentationml/2006/ole">
            <p:oleObj spid="_x0000_s16392" name="Bitmap Image" r:id="rId10" imgW="933580" imgH="781159" progId="PBrush">
              <p:embed/>
            </p:oleObj>
          </a:graphicData>
        </a:graphic>
      </p:graphicFrame>
      <p:sp>
        <p:nvSpPr>
          <p:cNvPr id="16404" name="Line 29"/>
          <p:cNvSpPr>
            <a:spLocks noChangeShapeType="1"/>
          </p:cNvSpPr>
          <p:nvPr/>
        </p:nvSpPr>
        <p:spPr bwMode="auto">
          <a:xfrm>
            <a:off x="5835650" y="4125913"/>
            <a:ext cx="145891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aphicFrame>
        <p:nvGraphicFramePr>
          <p:cNvPr id="16393" name="Object 18"/>
          <p:cNvGraphicFramePr>
            <a:graphicFrameLocks noChangeAspect="1"/>
          </p:cNvGraphicFramePr>
          <p:nvPr/>
        </p:nvGraphicFramePr>
        <p:xfrm>
          <a:off x="5233988" y="1806575"/>
          <a:ext cx="1038225" cy="546100"/>
        </p:xfrm>
        <a:graphic>
          <a:graphicData uri="http://schemas.openxmlformats.org/presentationml/2006/ole">
            <p:oleObj spid="_x0000_s16393" name="Bitmap Image" r:id="rId11" imgW="2038095" imgH="990738" progId="PBrush">
              <p:embed/>
            </p:oleObj>
          </a:graphicData>
        </a:graphic>
      </p:graphicFrame>
      <p:graphicFrame>
        <p:nvGraphicFramePr>
          <p:cNvPr id="16394" name="Object 19"/>
          <p:cNvGraphicFramePr>
            <a:graphicFrameLocks noChangeAspect="1"/>
          </p:cNvGraphicFramePr>
          <p:nvPr/>
        </p:nvGraphicFramePr>
        <p:xfrm>
          <a:off x="6057900" y="3802063"/>
          <a:ext cx="1038225" cy="546100"/>
        </p:xfrm>
        <a:graphic>
          <a:graphicData uri="http://schemas.openxmlformats.org/presentationml/2006/ole">
            <p:oleObj spid="_x0000_s16394" name="Bitmap Image" r:id="rId12" imgW="2038095" imgH="990738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Profibus DP</a:t>
            </a:r>
          </a:p>
        </p:txBody>
      </p:sp>
      <p:sp>
        <p:nvSpPr>
          <p:cNvPr id="174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Transmitter variables</a:t>
            </a:r>
          </a:p>
          <a:p>
            <a:pPr lvl="1"/>
            <a:r>
              <a:rPr lang="sv-SE" smtClean="0"/>
              <a:t>Level</a:t>
            </a:r>
          </a:p>
          <a:p>
            <a:pPr lvl="1"/>
            <a:r>
              <a:rPr lang="sv-SE" smtClean="0"/>
              <a:t>Ullage</a:t>
            </a:r>
          </a:p>
          <a:p>
            <a:pPr lvl="1"/>
            <a:r>
              <a:rPr lang="sv-SE" smtClean="0"/>
              <a:t>Level rate</a:t>
            </a:r>
          </a:p>
          <a:p>
            <a:pPr lvl="1"/>
            <a:r>
              <a:rPr lang="sv-SE" smtClean="0"/>
              <a:t>Signal Strength</a:t>
            </a:r>
          </a:p>
          <a:p>
            <a:pPr lvl="1"/>
            <a:r>
              <a:rPr lang="sv-SE" smtClean="0"/>
              <a:t>Volume</a:t>
            </a:r>
          </a:p>
          <a:p>
            <a:pPr lvl="1"/>
            <a:r>
              <a:rPr lang="sv-SE" smtClean="0"/>
              <a:t>Avg and Spot temp</a:t>
            </a:r>
          </a:p>
          <a:p>
            <a:pPr lvl="1"/>
            <a:r>
              <a:rPr lang="sv-SE" smtClean="0"/>
              <a:t>Observed density</a:t>
            </a:r>
          </a:p>
          <a:p>
            <a:pPr lvl="1"/>
            <a:r>
              <a:rPr lang="sv-SE" smtClean="0"/>
              <a:t>Gas and Liquid Pressure</a:t>
            </a:r>
          </a:p>
          <a:p>
            <a:pPr lvl="1"/>
            <a:r>
              <a:rPr lang="sv-SE" smtClean="0"/>
              <a:t>Water interface</a:t>
            </a:r>
          </a:p>
        </p:txBody>
      </p:sp>
      <p:sp>
        <p:nvSpPr>
          <p:cNvPr id="174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69E426-2FDF-49FE-98B0-81CA61146390}" type="slidenum">
              <a:rPr lang="en-US" smtClean="0">
                <a:latin typeface="Arial" pitchFamily="34" charset="0"/>
              </a:rPr>
              <a:pPr/>
              <a:t>21</a:t>
            </a:fld>
            <a:endParaRPr lang="en-US" dirty="0" smtClean="0">
              <a:latin typeface="Arial" pitchFamily="34" charset="0"/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6343650" y="2301875"/>
          <a:ext cx="830263" cy="912813"/>
        </p:xfrm>
        <a:graphic>
          <a:graphicData uri="http://schemas.openxmlformats.org/presentationml/2006/ole">
            <p:oleObj spid="_x0000_s17410" name="Bitmap Image" r:id="rId3" imgW="1352381" imgH="1333333" progId="PBrush">
              <p:embed/>
            </p:oleObj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7272338" y="2319338"/>
          <a:ext cx="787400" cy="876300"/>
        </p:xfrm>
        <a:graphic>
          <a:graphicData uri="http://schemas.openxmlformats.org/presentationml/2006/ole">
            <p:oleObj spid="_x0000_s17411" name="Bitmap Image" r:id="rId4" imgW="1352381" imgH="1333333" progId="PBrush">
              <p:embed/>
            </p:oleObj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164013" y="1746250"/>
          <a:ext cx="862012" cy="781050"/>
        </p:xfrm>
        <a:graphic>
          <a:graphicData uri="http://schemas.openxmlformats.org/presentationml/2006/ole">
            <p:oleObj spid="_x0000_s17412" name="Bitmap Image" r:id="rId5" imgW="933580" imgH="781159" progId="PBrush">
              <p:embed/>
            </p:oleObj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8123238" y="2287588"/>
          <a:ext cx="806450" cy="860425"/>
        </p:xfrm>
        <a:graphic>
          <a:graphicData uri="http://schemas.openxmlformats.org/presentationml/2006/ole">
            <p:oleObj spid="_x0000_s17413" name="Bitmap Image" r:id="rId6" imgW="1352381" imgH="1333333" progId="PBrush">
              <p:embed/>
            </p:oleObj>
          </a:graphicData>
        </a:graphic>
      </p:graphicFrame>
      <p:sp>
        <p:nvSpPr>
          <p:cNvPr id="17422" name="Line 11"/>
          <p:cNvSpPr>
            <a:spLocks noChangeShapeType="1"/>
          </p:cNvSpPr>
          <p:nvPr/>
        </p:nvSpPr>
        <p:spPr bwMode="auto">
          <a:xfrm>
            <a:off x="4876800" y="2111375"/>
            <a:ext cx="36449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7423" name="Line 12"/>
          <p:cNvSpPr>
            <a:spLocks noChangeShapeType="1"/>
          </p:cNvSpPr>
          <p:nvPr/>
        </p:nvSpPr>
        <p:spPr bwMode="auto">
          <a:xfrm>
            <a:off x="8521700" y="2111375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7424" name="Line 13"/>
          <p:cNvSpPr>
            <a:spLocks noChangeShapeType="1"/>
          </p:cNvSpPr>
          <p:nvPr/>
        </p:nvSpPr>
        <p:spPr bwMode="auto">
          <a:xfrm>
            <a:off x="7666038" y="2112963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7425" name="Line 14"/>
          <p:cNvSpPr>
            <a:spLocks noChangeShapeType="1"/>
          </p:cNvSpPr>
          <p:nvPr/>
        </p:nvSpPr>
        <p:spPr bwMode="auto">
          <a:xfrm>
            <a:off x="6757988" y="2114550"/>
            <a:ext cx="0" cy="2317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7118350" y="3832225"/>
          <a:ext cx="647700" cy="1368425"/>
        </p:xfrm>
        <a:graphic>
          <a:graphicData uri="http://schemas.openxmlformats.org/presentationml/2006/ole">
            <p:oleObj spid="_x0000_s17414" name="Bitmap Image" r:id="rId7" imgW="1162212" imgH="2266667" progId="PBrush">
              <p:embed/>
            </p:oleObj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8355013" y="3876675"/>
          <a:ext cx="268287" cy="360363"/>
        </p:xfrm>
        <a:graphic>
          <a:graphicData uri="http://schemas.openxmlformats.org/presentationml/2006/ole">
            <p:oleObj spid="_x0000_s17415" name="Bitmap Image" r:id="rId8" imgW="714286" imgH="885949" progId="PBrush">
              <p:embed/>
            </p:oleObj>
          </a:graphicData>
        </a:graphic>
      </p:graphicFrame>
      <p:sp>
        <p:nvSpPr>
          <p:cNvPr id="17426" name="Line 26"/>
          <p:cNvSpPr>
            <a:spLocks noChangeShapeType="1"/>
          </p:cNvSpPr>
          <p:nvPr/>
        </p:nvSpPr>
        <p:spPr bwMode="auto">
          <a:xfrm>
            <a:off x="7537450" y="4113213"/>
            <a:ext cx="8445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7427" name="Text Box 27"/>
          <p:cNvSpPr txBox="1">
            <a:spLocks noChangeArrowheads="1"/>
          </p:cNvSpPr>
          <p:nvPr/>
        </p:nvSpPr>
        <p:spPr bwMode="auto">
          <a:xfrm>
            <a:off x="7053263" y="3903663"/>
            <a:ext cx="1876425" cy="2809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>
                <a:solidFill>
                  <a:schemeClr val="tx1"/>
                </a:solidFill>
                <a:latin typeface="Times New Roman" pitchFamily="18" charset="0"/>
              </a:rPr>
              <a:t>RS485</a:t>
            </a:r>
            <a:endParaRPr lang="en-US" sz="12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5080000" y="3643313"/>
          <a:ext cx="862013" cy="781050"/>
        </p:xfrm>
        <a:graphic>
          <a:graphicData uri="http://schemas.openxmlformats.org/presentationml/2006/ole">
            <p:oleObj spid="_x0000_s17416" name="Bitmap Image" r:id="rId9" imgW="933580" imgH="781159" progId="PBrush">
              <p:embed/>
            </p:oleObj>
          </a:graphicData>
        </a:graphic>
      </p:graphicFrame>
      <p:sp>
        <p:nvSpPr>
          <p:cNvPr id="17428" name="Line 29"/>
          <p:cNvSpPr>
            <a:spLocks noChangeShapeType="1"/>
          </p:cNvSpPr>
          <p:nvPr/>
        </p:nvSpPr>
        <p:spPr bwMode="auto">
          <a:xfrm>
            <a:off x="5835650" y="4125913"/>
            <a:ext cx="145891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5233988" y="1806575"/>
          <a:ext cx="1038225" cy="546100"/>
        </p:xfrm>
        <a:graphic>
          <a:graphicData uri="http://schemas.openxmlformats.org/presentationml/2006/ole">
            <p:oleObj spid="_x0000_s17417" name="Bitmap Image" r:id="rId10" imgW="2038095" imgH="990738" progId="PBrush">
              <p:embed/>
            </p:oleObj>
          </a:graphicData>
        </a:graphic>
      </p:graphicFrame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6057900" y="3802063"/>
          <a:ext cx="1038225" cy="546100"/>
        </p:xfrm>
        <a:graphic>
          <a:graphicData uri="http://schemas.openxmlformats.org/presentationml/2006/ole">
            <p:oleObj spid="_x0000_s17418" name="Bitmap Image" r:id="rId11" imgW="2038095" imgH="990738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FCC setup Profibus</a:t>
            </a:r>
          </a:p>
        </p:txBody>
      </p:sp>
      <p:sp>
        <p:nvSpPr>
          <p:cNvPr id="389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214438"/>
            <a:ext cx="5283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5350" y="2454275"/>
            <a:ext cx="2698750" cy="22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Foundation Fieldbus</a:t>
            </a:r>
          </a:p>
        </p:txBody>
      </p:sp>
      <p:sp>
        <p:nvSpPr>
          <p:cNvPr id="18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Highly advanced fieldbus</a:t>
            </a:r>
          </a:p>
          <a:p>
            <a:pPr lvl="1"/>
            <a:r>
              <a:rPr lang="sv-SE" sz="1800" dirty="0" smtClean="0"/>
              <a:t>Integrated intelligence</a:t>
            </a:r>
          </a:p>
          <a:p>
            <a:r>
              <a:rPr lang="sv-SE" sz="2000" dirty="0" smtClean="0"/>
              <a:t>240 nodes / segment</a:t>
            </a:r>
          </a:p>
          <a:p>
            <a:r>
              <a:rPr lang="sv-SE" sz="2000" dirty="0" smtClean="0"/>
              <a:t>65000 segment possible</a:t>
            </a:r>
          </a:p>
          <a:p>
            <a:r>
              <a:rPr lang="sv-SE" sz="2000" dirty="0" smtClean="0"/>
              <a:t>HSE (DCS-SCADA)</a:t>
            </a:r>
          </a:p>
          <a:p>
            <a:pPr lvl="1"/>
            <a:r>
              <a:rPr lang="sv-SE" sz="1800" dirty="0" smtClean="0"/>
              <a:t>High Speed Ethernet</a:t>
            </a:r>
          </a:p>
          <a:p>
            <a:pPr lvl="1"/>
            <a:r>
              <a:rPr lang="sv-SE" sz="1800" dirty="0" smtClean="0"/>
              <a:t>100 Mbit/s</a:t>
            </a:r>
          </a:p>
          <a:p>
            <a:r>
              <a:rPr lang="sv-SE" sz="2000" dirty="0" smtClean="0"/>
              <a:t>H1</a:t>
            </a:r>
          </a:p>
          <a:p>
            <a:pPr lvl="1"/>
            <a:r>
              <a:rPr lang="sv-SE" sz="1600" dirty="0" smtClean="0"/>
              <a:t>Intrinsically safe</a:t>
            </a:r>
          </a:p>
          <a:p>
            <a:pPr lvl="1"/>
            <a:r>
              <a:rPr lang="sv-SE" sz="1600" dirty="0" smtClean="0"/>
              <a:t>31,25 kbit/s</a:t>
            </a:r>
          </a:p>
          <a:p>
            <a:pPr lvl="1"/>
            <a:r>
              <a:rPr lang="sv-SE" sz="1600" dirty="0" smtClean="0"/>
              <a:t>1900 m</a:t>
            </a:r>
          </a:p>
          <a:p>
            <a:r>
              <a:rPr lang="sv-SE" sz="2000" dirty="0" smtClean="0"/>
              <a:t>Some devices can be powered from fieldbus</a:t>
            </a:r>
          </a:p>
          <a:p>
            <a:pPr lvl="1"/>
            <a:r>
              <a:rPr lang="sv-SE" sz="1800" dirty="0" smtClean="0"/>
              <a:t>Raptor </a:t>
            </a:r>
          </a:p>
          <a:p>
            <a:pPr lvl="1"/>
            <a:r>
              <a:rPr lang="sv-SE" sz="1800" dirty="0" smtClean="0"/>
              <a:t>Not Rex &amp; Pro</a:t>
            </a:r>
          </a:p>
        </p:txBody>
      </p:sp>
      <p:sp>
        <p:nvSpPr>
          <p:cNvPr id="184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04CB65-31BA-49F3-881B-FBA55D746EE9}" type="slidenum">
              <a:rPr lang="en-US" smtClean="0">
                <a:latin typeface="Arial" pitchFamily="34" charset="0"/>
              </a:rPr>
              <a:pPr/>
              <a:t>23</a:t>
            </a:fld>
            <a:endParaRPr lang="en-US" dirty="0" smtClean="0">
              <a:latin typeface="Arial" pitchFamily="34" charset="0"/>
            </a:endParaRPr>
          </a:p>
        </p:txBody>
      </p:sp>
      <p:grpSp>
        <p:nvGrpSpPr>
          <p:cNvPr id="18445" name="Group 32"/>
          <p:cNvGrpSpPr>
            <a:grpSpLocks/>
          </p:cNvGrpSpPr>
          <p:nvPr/>
        </p:nvGrpSpPr>
        <p:grpSpPr bwMode="auto">
          <a:xfrm>
            <a:off x="5000625" y="1071563"/>
            <a:ext cx="3873500" cy="4778375"/>
            <a:chOff x="3401" y="1034"/>
            <a:chExt cx="2584" cy="2743"/>
          </a:xfrm>
        </p:grpSpPr>
        <p:graphicFrame>
          <p:nvGraphicFramePr>
            <p:cNvPr id="18434" name="Object 2"/>
            <p:cNvGraphicFramePr>
              <a:graphicFrameLocks noChangeAspect="1"/>
            </p:cNvGraphicFramePr>
            <p:nvPr/>
          </p:nvGraphicFramePr>
          <p:xfrm>
            <a:off x="5352" y="1404"/>
            <a:ext cx="599" cy="501"/>
          </p:xfrm>
          <a:graphic>
            <a:graphicData uri="http://schemas.openxmlformats.org/presentationml/2006/ole">
              <p:oleObj spid="_x0000_s18434" name="Bitmap Image" r:id="rId3" imgW="933580" imgH="781159" progId="PBrush">
                <p:embed/>
              </p:oleObj>
            </a:graphicData>
          </a:graphic>
        </p:graphicFrame>
        <p:graphicFrame>
          <p:nvGraphicFramePr>
            <p:cNvPr id="18435" name="Object 3"/>
            <p:cNvGraphicFramePr>
              <a:graphicFrameLocks noChangeAspect="1"/>
            </p:cNvGraphicFramePr>
            <p:nvPr/>
          </p:nvGraphicFramePr>
          <p:xfrm>
            <a:off x="4334" y="2506"/>
            <a:ext cx="446" cy="870"/>
          </p:xfrm>
          <a:graphic>
            <a:graphicData uri="http://schemas.openxmlformats.org/presentationml/2006/ole">
              <p:oleObj spid="_x0000_s18435" name="Bitmap Image" r:id="rId4" imgW="1162212" imgH="2266667" progId="PBrush">
                <p:embed/>
              </p:oleObj>
            </a:graphicData>
          </a:graphic>
        </p:graphicFrame>
        <p:graphicFrame>
          <p:nvGraphicFramePr>
            <p:cNvPr id="18436" name="Object 4"/>
            <p:cNvGraphicFramePr>
              <a:graphicFrameLocks noChangeAspect="1"/>
            </p:cNvGraphicFramePr>
            <p:nvPr/>
          </p:nvGraphicFramePr>
          <p:xfrm>
            <a:off x="3820" y="2506"/>
            <a:ext cx="442" cy="862"/>
          </p:xfrm>
          <a:graphic>
            <a:graphicData uri="http://schemas.openxmlformats.org/presentationml/2006/ole">
              <p:oleObj spid="_x0000_s18436" name="Bitmap Image" r:id="rId5" imgW="1162212" imgH="2266667" progId="PBrush">
                <p:embed/>
              </p:oleObj>
            </a:graphicData>
          </a:graphic>
        </p:graphicFrame>
        <p:graphicFrame>
          <p:nvGraphicFramePr>
            <p:cNvPr id="18437" name="Object 5"/>
            <p:cNvGraphicFramePr>
              <a:graphicFrameLocks noChangeAspect="1"/>
            </p:cNvGraphicFramePr>
            <p:nvPr/>
          </p:nvGraphicFramePr>
          <p:xfrm>
            <a:off x="3863" y="1459"/>
            <a:ext cx="599" cy="501"/>
          </p:xfrm>
          <a:graphic>
            <a:graphicData uri="http://schemas.openxmlformats.org/presentationml/2006/ole">
              <p:oleObj spid="_x0000_s18437" name="Bitmap Image" r:id="rId6" imgW="933580" imgH="781159" progId="PBrush">
                <p:embed/>
              </p:oleObj>
            </a:graphicData>
          </a:graphic>
        </p:graphicFrame>
        <p:graphicFrame>
          <p:nvGraphicFramePr>
            <p:cNvPr id="18438" name="Object 6"/>
            <p:cNvGraphicFramePr>
              <a:graphicFrameLocks noChangeAspect="1"/>
            </p:cNvGraphicFramePr>
            <p:nvPr/>
          </p:nvGraphicFramePr>
          <p:xfrm>
            <a:off x="3635" y="2597"/>
            <a:ext cx="183" cy="227"/>
          </p:xfrm>
          <a:graphic>
            <a:graphicData uri="http://schemas.openxmlformats.org/presentationml/2006/ole">
              <p:oleObj spid="_x0000_s18438" name="Bitmap Image" r:id="rId7" imgW="714286" imgH="885949" progId="PBrush">
                <p:embed/>
              </p:oleObj>
            </a:graphicData>
          </a:graphic>
        </p:graphicFrame>
        <p:graphicFrame>
          <p:nvGraphicFramePr>
            <p:cNvPr id="18439" name="Object 7"/>
            <p:cNvGraphicFramePr>
              <a:graphicFrameLocks noChangeAspect="1"/>
            </p:cNvGraphicFramePr>
            <p:nvPr/>
          </p:nvGraphicFramePr>
          <p:xfrm>
            <a:off x="5358" y="2733"/>
            <a:ext cx="546" cy="538"/>
          </p:xfrm>
          <a:graphic>
            <a:graphicData uri="http://schemas.openxmlformats.org/presentationml/2006/ole">
              <p:oleObj spid="_x0000_s18439" name="Bitmap Image" r:id="rId8" imgW="1352381" imgH="1333333" progId="PBrush">
                <p:embed/>
              </p:oleObj>
            </a:graphicData>
          </a:graphic>
        </p:graphicFrame>
        <p:pic>
          <p:nvPicPr>
            <p:cNvPr id="18446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68" y="2760"/>
              <a:ext cx="217" cy="1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aphicFrame>
          <p:nvGraphicFramePr>
            <p:cNvPr id="18440" name="Object 8"/>
            <p:cNvGraphicFramePr>
              <a:graphicFrameLocks noChangeAspect="1"/>
            </p:cNvGraphicFramePr>
            <p:nvPr/>
          </p:nvGraphicFramePr>
          <p:xfrm>
            <a:off x="5061" y="2629"/>
            <a:ext cx="297" cy="861"/>
          </p:xfrm>
          <a:graphic>
            <a:graphicData uri="http://schemas.openxmlformats.org/presentationml/2006/ole">
              <p:oleObj spid="_x0000_s18440" name="Bitmap Image" r:id="rId10" imgW="752381" imgH="2180952" progId="PBrush">
                <p:embed/>
              </p:oleObj>
            </a:graphicData>
          </a:graphic>
        </p:graphicFrame>
        <p:sp>
          <p:nvSpPr>
            <p:cNvPr id="18447" name="Line 13"/>
            <p:cNvSpPr>
              <a:spLocks noChangeShapeType="1"/>
            </p:cNvSpPr>
            <p:nvPr/>
          </p:nvSpPr>
          <p:spPr bwMode="auto">
            <a:xfrm>
              <a:off x="4178" y="1729"/>
              <a:ext cx="123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48" name="Line 14"/>
            <p:cNvSpPr>
              <a:spLocks noChangeShapeType="1"/>
            </p:cNvSpPr>
            <p:nvPr/>
          </p:nvSpPr>
          <p:spPr bwMode="auto">
            <a:xfrm flipH="1">
              <a:off x="4654" y="2770"/>
              <a:ext cx="23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49" name="Line 15"/>
            <p:cNvSpPr>
              <a:spLocks noChangeShapeType="1"/>
            </p:cNvSpPr>
            <p:nvPr/>
          </p:nvSpPr>
          <p:spPr bwMode="auto">
            <a:xfrm flipV="1">
              <a:off x="3796" y="2708"/>
              <a:ext cx="193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0" name="Line 16"/>
            <p:cNvSpPr>
              <a:spLocks noChangeShapeType="1"/>
            </p:cNvSpPr>
            <p:nvPr/>
          </p:nvSpPr>
          <p:spPr bwMode="auto">
            <a:xfrm>
              <a:off x="4909" y="1746"/>
              <a:ext cx="0" cy="131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1" name="Line 17"/>
            <p:cNvSpPr>
              <a:spLocks noChangeShapeType="1"/>
            </p:cNvSpPr>
            <p:nvPr/>
          </p:nvSpPr>
          <p:spPr bwMode="auto">
            <a:xfrm>
              <a:off x="5678" y="2826"/>
              <a:ext cx="128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2" name="Line 18"/>
            <p:cNvSpPr>
              <a:spLocks noChangeShapeType="1"/>
            </p:cNvSpPr>
            <p:nvPr/>
          </p:nvSpPr>
          <p:spPr bwMode="auto">
            <a:xfrm>
              <a:off x="4901" y="2478"/>
              <a:ext cx="74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3" name="Line 19"/>
            <p:cNvSpPr>
              <a:spLocks noChangeShapeType="1"/>
            </p:cNvSpPr>
            <p:nvPr/>
          </p:nvSpPr>
          <p:spPr bwMode="auto">
            <a:xfrm>
              <a:off x="5632" y="2478"/>
              <a:ext cx="0" cy="30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pic>
          <p:nvPicPr>
            <p:cNvPr id="18454" name="Picture 20" descr="FF Logga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54" y="1034"/>
              <a:ext cx="1061" cy="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8441" name="Object 9"/>
            <p:cNvGraphicFramePr>
              <a:graphicFrameLocks noChangeAspect="1"/>
            </p:cNvGraphicFramePr>
            <p:nvPr/>
          </p:nvGraphicFramePr>
          <p:xfrm>
            <a:off x="3401" y="1483"/>
            <a:ext cx="461" cy="432"/>
          </p:xfrm>
          <a:graphic>
            <a:graphicData uri="http://schemas.openxmlformats.org/presentationml/2006/ole">
              <p:oleObj spid="_x0000_s18441" name="Bitmap Image" r:id="rId12" imgW="1057423" imgH="990738" progId="PBrush">
                <p:embed/>
              </p:oleObj>
            </a:graphicData>
          </a:graphic>
        </p:graphicFrame>
        <p:pic>
          <p:nvPicPr>
            <p:cNvPr id="18455" name="Picture 2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448" y="1943"/>
              <a:ext cx="952" cy="35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>
              <a:off x="4915" y="3045"/>
              <a:ext cx="0" cy="7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H="1">
              <a:off x="4105" y="2780"/>
              <a:ext cx="36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8" name="Line 26"/>
            <p:cNvSpPr>
              <a:spLocks noChangeShapeType="1"/>
            </p:cNvSpPr>
            <p:nvPr/>
          </p:nvSpPr>
          <p:spPr bwMode="auto">
            <a:xfrm>
              <a:off x="5202" y="2478"/>
              <a:ext cx="0" cy="16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59" name="Text Box 28"/>
            <p:cNvSpPr txBox="1">
              <a:spLocks noChangeArrowheads="1"/>
            </p:cNvSpPr>
            <p:nvPr/>
          </p:nvSpPr>
          <p:spPr bwMode="auto">
            <a:xfrm>
              <a:off x="4616" y="1571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HSE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8460" name="Text Box 29"/>
            <p:cNvSpPr txBox="1">
              <a:spLocks noChangeArrowheads="1"/>
            </p:cNvSpPr>
            <p:nvPr/>
          </p:nvSpPr>
          <p:spPr bwMode="auto">
            <a:xfrm>
              <a:off x="4696" y="2283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H1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8461" name="Line 30"/>
            <p:cNvSpPr>
              <a:spLocks noChangeShapeType="1"/>
            </p:cNvSpPr>
            <p:nvPr/>
          </p:nvSpPr>
          <p:spPr bwMode="auto">
            <a:xfrm>
              <a:off x="3676" y="2532"/>
              <a:ext cx="1189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8462" name="Text Box 31"/>
            <p:cNvSpPr txBox="1">
              <a:spLocks noChangeArrowheads="1"/>
            </p:cNvSpPr>
            <p:nvPr/>
          </p:nvSpPr>
          <p:spPr bwMode="auto">
            <a:xfrm>
              <a:off x="3749" y="2359"/>
              <a:ext cx="103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Segment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Foundation Fieldbus</a:t>
            </a:r>
          </a:p>
        </p:txBody>
      </p:sp>
      <p:sp>
        <p:nvSpPr>
          <p:cNvPr id="19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Integrated intelligence in field bus interface</a:t>
            </a:r>
          </a:p>
          <a:p>
            <a:r>
              <a:rPr lang="sv-SE" sz="2000" smtClean="0"/>
              <a:t>Resource Block</a:t>
            </a:r>
          </a:p>
          <a:p>
            <a:pPr lvl="1"/>
            <a:r>
              <a:rPr lang="sv-SE" sz="1600" smtClean="0"/>
              <a:t>Information about the device</a:t>
            </a:r>
          </a:p>
          <a:p>
            <a:pPr lvl="2"/>
            <a:r>
              <a:rPr lang="sv-SE" sz="1400" smtClean="0"/>
              <a:t>Type, SW version, operation state,</a:t>
            </a:r>
            <a:br>
              <a:rPr lang="sv-SE" sz="1400" smtClean="0"/>
            </a:br>
            <a:r>
              <a:rPr lang="sv-SE" sz="1400" smtClean="0"/>
              <a:t>diagnostics etc</a:t>
            </a:r>
          </a:p>
          <a:p>
            <a:r>
              <a:rPr lang="sv-SE" sz="2000" smtClean="0"/>
              <a:t>Transducer Blocks</a:t>
            </a:r>
          </a:p>
          <a:p>
            <a:pPr lvl="1"/>
            <a:r>
              <a:rPr lang="sv-SE" sz="1600" smtClean="0"/>
              <a:t>Configuraiton of unit</a:t>
            </a:r>
          </a:p>
          <a:p>
            <a:pPr lvl="2"/>
            <a:r>
              <a:rPr lang="sv-SE" sz="1400" smtClean="0"/>
              <a:t>Antenna, R distance etc</a:t>
            </a:r>
          </a:p>
          <a:p>
            <a:r>
              <a:rPr lang="sv-SE" sz="2000" smtClean="0"/>
              <a:t>Function Blocks</a:t>
            </a:r>
          </a:p>
          <a:p>
            <a:pPr lvl="1"/>
            <a:r>
              <a:rPr lang="sv-SE" sz="1600" smtClean="0"/>
              <a:t>Outputs</a:t>
            </a:r>
          </a:p>
          <a:p>
            <a:pPr lvl="2"/>
            <a:r>
              <a:rPr lang="sv-SE" sz="1400" smtClean="0"/>
              <a:t>Level, level rate, temp etc</a:t>
            </a:r>
          </a:p>
          <a:p>
            <a:pPr lvl="1"/>
            <a:r>
              <a:rPr lang="sv-SE" sz="1600" smtClean="0"/>
              <a:t>Control functions</a:t>
            </a:r>
          </a:p>
          <a:p>
            <a:pPr lvl="2"/>
            <a:r>
              <a:rPr lang="sv-SE" sz="1400" smtClean="0"/>
              <a:t>Logical functions, PID etc</a:t>
            </a:r>
          </a:p>
        </p:txBody>
      </p:sp>
      <p:sp>
        <p:nvSpPr>
          <p:cNvPr id="19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2ED7BC-3DF3-48F5-9A44-ECC3A315FE6C}" type="slidenum">
              <a:rPr lang="en-US" smtClean="0">
                <a:latin typeface="Arial" pitchFamily="34" charset="0"/>
              </a:rPr>
              <a:pPr/>
              <a:t>24</a:t>
            </a:fld>
            <a:endParaRPr lang="en-US" dirty="0" smtClean="0">
              <a:latin typeface="Arial" pitchFamily="34" charset="0"/>
            </a:endParaRPr>
          </a:p>
        </p:txBody>
      </p:sp>
      <p:grpSp>
        <p:nvGrpSpPr>
          <p:cNvPr id="19469" name="Group 32"/>
          <p:cNvGrpSpPr>
            <a:grpSpLocks/>
          </p:cNvGrpSpPr>
          <p:nvPr/>
        </p:nvGrpSpPr>
        <p:grpSpPr bwMode="auto">
          <a:xfrm>
            <a:off x="5000625" y="1071563"/>
            <a:ext cx="3873500" cy="4778375"/>
            <a:chOff x="3401" y="1034"/>
            <a:chExt cx="2584" cy="2743"/>
          </a:xfrm>
        </p:grpSpPr>
        <p:graphicFrame>
          <p:nvGraphicFramePr>
            <p:cNvPr id="19458" name="Object 2"/>
            <p:cNvGraphicFramePr>
              <a:graphicFrameLocks noChangeAspect="1"/>
            </p:cNvGraphicFramePr>
            <p:nvPr/>
          </p:nvGraphicFramePr>
          <p:xfrm>
            <a:off x="5352" y="1404"/>
            <a:ext cx="599" cy="501"/>
          </p:xfrm>
          <a:graphic>
            <a:graphicData uri="http://schemas.openxmlformats.org/presentationml/2006/ole">
              <p:oleObj spid="_x0000_s19458" name="Bitmap Image" r:id="rId3" imgW="933580" imgH="781159" progId="PBrush">
                <p:embed/>
              </p:oleObj>
            </a:graphicData>
          </a:graphic>
        </p:graphicFrame>
        <p:graphicFrame>
          <p:nvGraphicFramePr>
            <p:cNvPr id="19459" name="Object 3"/>
            <p:cNvGraphicFramePr>
              <a:graphicFrameLocks noChangeAspect="1"/>
            </p:cNvGraphicFramePr>
            <p:nvPr/>
          </p:nvGraphicFramePr>
          <p:xfrm>
            <a:off x="4334" y="2506"/>
            <a:ext cx="446" cy="870"/>
          </p:xfrm>
          <a:graphic>
            <a:graphicData uri="http://schemas.openxmlformats.org/presentationml/2006/ole">
              <p:oleObj spid="_x0000_s19459" name="Bitmap Image" r:id="rId4" imgW="1162212" imgH="2266667" progId="PBrush">
                <p:embed/>
              </p:oleObj>
            </a:graphicData>
          </a:graphic>
        </p:graphicFrame>
        <p:graphicFrame>
          <p:nvGraphicFramePr>
            <p:cNvPr id="19460" name="Object 4"/>
            <p:cNvGraphicFramePr>
              <a:graphicFrameLocks noChangeAspect="1"/>
            </p:cNvGraphicFramePr>
            <p:nvPr/>
          </p:nvGraphicFramePr>
          <p:xfrm>
            <a:off x="3820" y="2506"/>
            <a:ext cx="442" cy="862"/>
          </p:xfrm>
          <a:graphic>
            <a:graphicData uri="http://schemas.openxmlformats.org/presentationml/2006/ole">
              <p:oleObj spid="_x0000_s19460" name="Bitmap Image" r:id="rId5" imgW="1162212" imgH="2266667" progId="PBrush">
                <p:embed/>
              </p:oleObj>
            </a:graphicData>
          </a:graphic>
        </p:graphicFrame>
        <p:graphicFrame>
          <p:nvGraphicFramePr>
            <p:cNvPr id="19461" name="Object 5"/>
            <p:cNvGraphicFramePr>
              <a:graphicFrameLocks noChangeAspect="1"/>
            </p:cNvGraphicFramePr>
            <p:nvPr/>
          </p:nvGraphicFramePr>
          <p:xfrm>
            <a:off x="3863" y="1459"/>
            <a:ext cx="599" cy="501"/>
          </p:xfrm>
          <a:graphic>
            <a:graphicData uri="http://schemas.openxmlformats.org/presentationml/2006/ole">
              <p:oleObj spid="_x0000_s19461" name="Bitmap Image" r:id="rId6" imgW="933580" imgH="781159" progId="PBrush">
                <p:embed/>
              </p:oleObj>
            </a:graphicData>
          </a:graphic>
        </p:graphicFrame>
        <p:graphicFrame>
          <p:nvGraphicFramePr>
            <p:cNvPr id="19462" name="Object 6"/>
            <p:cNvGraphicFramePr>
              <a:graphicFrameLocks noChangeAspect="1"/>
            </p:cNvGraphicFramePr>
            <p:nvPr/>
          </p:nvGraphicFramePr>
          <p:xfrm>
            <a:off x="3635" y="2597"/>
            <a:ext cx="183" cy="227"/>
          </p:xfrm>
          <a:graphic>
            <a:graphicData uri="http://schemas.openxmlformats.org/presentationml/2006/ole">
              <p:oleObj spid="_x0000_s19462" name="Bitmap Image" r:id="rId7" imgW="714286" imgH="885949" progId="PBrush">
                <p:embed/>
              </p:oleObj>
            </a:graphicData>
          </a:graphic>
        </p:graphicFrame>
        <p:graphicFrame>
          <p:nvGraphicFramePr>
            <p:cNvPr id="19463" name="Object 7"/>
            <p:cNvGraphicFramePr>
              <a:graphicFrameLocks noChangeAspect="1"/>
            </p:cNvGraphicFramePr>
            <p:nvPr/>
          </p:nvGraphicFramePr>
          <p:xfrm>
            <a:off x="5358" y="2733"/>
            <a:ext cx="546" cy="538"/>
          </p:xfrm>
          <a:graphic>
            <a:graphicData uri="http://schemas.openxmlformats.org/presentationml/2006/ole">
              <p:oleObj spid="_x0000_s19463" name="Bitmap Image" r:id="rId8" imgW="1352381" imgH="1333333" progId="PBrush">
                <p:embed/>
              </p:oleObj>
            </a:graphicData>
          </a:graphic>
        </p:graphicFrame>
        <p:pic>
          <p:nvPicPr>
            <p:cNvPr id="19470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68" y="2760"/>
              <a:ext cx="217" cy="1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aphicFrame>
          <p:nvGraphicFramePr>
            <p:cNvPr id="19464" name="Object 8"/>
            <p:cNvGraphicFramePr>
              <a:graphicFrameLocks noChangeAspect="1"/>
            </p:cNvGraphicFramePr>
            <p:nvPr/>
          </p:nvGraphicFramePr>
          <p:xfrm>
            <a:off x="5061" y="2629"/>
            <a:ext cx="297" cy="861"/>
          </p:xfrm>
          <a:graphic>
            <a:graphicData uri="http://schemas.openxmlformats.org/presentationml/2006/ole">
              <p:oleObj spid="_x0000_s19464" name="Bitmap Image" r:id="rId10" imgW="752381" imgH="2180952" progId="PBrush">
                <p:embed/>
              </p:oleObj>
            </a:graphicData>
          </a:graphic>
        </p:graphicFrame>
        <p:sp>
          <p:nvSpPr>
            <p:cNvPr id="19471" name="Line 13"/>
            <p:cNvSpPr>
              <a:spLocks noChangeShapeType="1"/>
            </p:cNvSpPr>
            <p:nvPr/>
          </p:nvSpPr>
          <p:spPr bwMode="auto">
            <a:xfrm>
              <a:off x="4178" y="1729"/>
              <a:ext cx="123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2" name="Line 14"/>
            <p:cNvSpPr>
              <a:spLocks noChangeShapeType="1"/>
            </p:cNvSpPr>
            <p:nvPr/>
          </p:nvSpPr>
          <p:spPr bwMode="auto">
            <a:xfrm flipH="1">
              <a:off x="4654" y="2770"/>
              <a:ext cx="23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3" name="Line 15"/>
            <p:cNvSpPr>
              <a:spLocks noChangeShapeType="1"/>
            </p:cNvSpPr>
            <p:nvPr/>
          </p:nvSpPr>
          <p:spPr bwMode="auto">
            <a:xfrm flipV="1">
              <a:off x="3796" y="2708"/>
              <a:ext cx="193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4" name="Line 16"/>
            <p:cNvSpPr>
              <a:spLocks noChangeShapeType="1"/>
            </p:cNvSpPr>
            <p:nvPr/>
          </p:nvSpPr>
          <p:spPr bwMode="auto">
            <a:xfrm>
              <a:off x="4909" y="1746"/>
              <a:ext cx="0" cy="131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5" name="Line 17"/>
            <p:cNvSpPr>
              <a:spLocks noChangeShapeType="1"/>
            </p:cNvSpPr>
            <p:nvPr/>
          </p:nvSpPr>
          <p:spPr bwMode="auto">
            <a:xfrm>
              <a:off x="5678" y="2826"/>
              <a:ext cx="128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6" name="Line 18"/>
            <p:cNvSpPr>
              <a:spLocks noChangeShapeType="1"/>
            </p:cNvSpPr>
            <p:nvPr/>
          </p:nvSpPr>
          <p:spPr bwMode="auto">
            <a:xfrm>
              <a:off x="4901" y="2478"/>
              <a:ext cx="74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77" name="Line 19"/>
            <p:cNvSpPr>
              <a:spLocks noChangeShapeType="1"/>
            </p:cNvSpPr>
            <p:nvPr/>
          </p:nvSpPr>
          <p:spPr bwMode="auto">
            <a:xfrm>
              <a:off x="5632" y="2478"/>
              <a:ext cx="0" cy="30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pic>
          <p:nvPicPr>
            <p:cNvPr id="19478" name="Picture 20" descr="FF Logga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54" y="1034"/>
              <a:ext cx="1061" cy="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9465" name="Object 9"/>
            <p:cNvGraphicFramePr>
              <a:graphicFrameLocks noChangeAspect="1"/>
            </p:cNvGraphicFramePr>
            <p:nvPr/>
          </p:nvGraphicFramePr>
          <p:xfrm>
            <a:off x="3401" y="1483"/>
            <a:ext cx="461" cy="432"/>
          </p:xfrm>
          <a:graphic>
            <a:graphicData uri="http://schemas.openxmlformats.org/presentationml/2006/ole">
              <p:oleObj spid="_x0000_s19465" name="Bitmap Image" r:id="rId12" imgW="1057423" imgH="990738" progId="PBrush">
                <p:embed/>
              </p:oleObj>
            </a:graphicData>
          </a:graphic>
        </p:graphicFrame>
        <p:pic>
          <p:nvPicPr>
            <p:cNvPr id="19479" name="Picture 2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448" y="1943"/>
              <a:ext cx="952" cy="35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>
              <a:off x="4915" y="3045"/>
              <a:ext cx="0" cy="7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flipH="1">
              <a:off x="4105" y="2780"/>
              <a:ext cx="36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>
              <a:off x="5202" y="2478"/>
              <a:ext cx="0" cy="16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83" name="Text Box 28"/>
            <p:cNvSpPr txBox="1">
              <a:spLocks noChangeArrowheads="1"/>
            </p:cNvSpPr>
            <p:nvPr/>
          </p:nvSpPr>
          <p:spPr bwMode="auto">
            <a:xfrm>
              <a:off x="4616" y="1571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HSE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9484" name="Text Box 29"/>
            <p:cNvSpPr txBox="1">
              <a:spLocks noChangeArrowheads="1"/>
            </p:cNvSpPr>
            <p:nvPr/>
          </p:nvSpPr>
          <p:spPr bwMode="auto">
            <a:xfrm>
              <a:off x="4696" y="2283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H1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9485" name="Line 30"/>
            <p:cNvSpPr>
              <a:spLocks noChangeShapeType="1"/>
            </p:cNvSpPr>
            <p:nvPr/>
          </p:nvSpPr>
          <p:spPr bwMode="auto">
            <a:xfrm>
              <a:off x="3676" y="2532"/>
              <a:ext cx="1189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3749" y="2359"/>
              <a:ext cx="103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Segment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Foundation Fieldbus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FF Adapter card</a:t>
            </a:r>
          </a:p>
          <a:p>
            <a:pPr lvl="1"/>
            <a:r>
              <a:rPr lang="sv-SE" smtClean="0"/>
              <a:t>Rex: Connected to SPC card</a:t>
            </a:r>
          </a:p>
          <a:p>
            <a:pPr lvl="1"/>
            <a:r>
              <a:rPr lang="sv-SE" smtClean="0"/>
              <a:t>Pro: Connected on TA43 card</a:t>
            </a:r>
          </a:p>
          <a:p>
            <a:endParaRPr lang="sv-SE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76DC69-83AC-4C43-9A3E-C849DD237194}" type="slidenum">
              <a:rPr lang="en-US" smtClean="0">
                <a:latin typeface="Arial" pitchFamily="34" charset="0"/>
              </a:rPr>
              <a:pPr/>
              <a:t>25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39941" name="Picture 5" descr="Rex Rakt_RGB_O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75" y="2698750"/>
            <a:ext cx="1158875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42" name="Group 6"/>
          <p:cNvGrpSpPr>
            <a:grpSpLocks/>
          </p:cNvGrpSpPr>
          <p:nvPr/>
        </p:nvGrpSpPr>
        <p:grpSpPr bwMode="auto">
          <a:xfrm>
            <a:off x="2667000" y="4071938"/>
            <a:ext cx="457200" cy="457200"/>
            <a:chOff x="1920" y="2112"/>
            <a:chExt cx="288" cy="288"/>
          </a:xfrm>
        </p:grpSpPr>
        <p:sp>
          <p:nvSpPr>
            <p:cNvPr id="39952" name="Line 7"/>
            <p:cNvSpPr>
              <a:spLocks noChangeShapeType="1"/>
            </p:cNvSpPr>
            <p:nvPr/>
          </p:nvSpPr>
          <p:spPr bwMode="auto">
            <a:xfrm>
              <a:off x="2064" y="211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9953" name="Line 8"/>
            <p:cNvSpPr>
              <a:spLocks noChangeShapeType="1"/>
            </p:cNvSpPr>
            <p:nvPr/>
          </p:nvSpPr>
          <p:spPr bwMode="auto">
            <a:xfrm rot="16200000" flipV="1">
              <a:off x="2064" y="211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39943" name="Line 9"/>
          <p:cNvSpPr>
            <a:spLocks noChangeShapeType="1"/>
          </p:cNvSpPr>
          <p:nvPr/>
        </p:nvSpPr>
        <p:spPr bwMode="auto">
          <a:xfrm>
            <a:off x="5715000" y="42243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4" name="Line 10"/>
          <p:cNvSpPr>
            <a:spLocks noChangeShapeType="1"/>
          </p:cNvSpPr>
          <p:nvPr/>
        </p:nvSpPr>
        <p:spPr bwMode="auto">
          <a:xfrm>
            <a:off x="5715000" y="44529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5" name="Text Box 11"/>
          <p:cNvSpPr txBox="1">
            <a:spLocks noChangeArrowheads="1"/>
          </p:cNvSpPr>
          <p:nvPr/>
        </p:nvSpPr>
        <p:spPr bwMode="auto">
          <a:xfrm>
            <a:off x="3043238" y="2887663"/>
            <a:ext cx="26590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RMT 848 Output Board</a:t>
            </a:r>
          </a:p>
        </p:txBody>
      </p:sp>
      <p:sp>
        <p:nvSpPr>
          <p:cNvPr id="39946" name="Text Box 12"/>
          <p:cNvSpPr txBox="1">
            <a:spLocks noChangeArrowheads="1"/>
          </p:cNvSpPr>
          <p:nvPr/>
        </p:nvSpPr>
        <p:spPr bwMode="auto">
          <a:xfrm>
            <a:off x="6300788" y="2852738"/>
            <a:ext cx="1319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FF gauges</a:t>
            </a:r>
          </a:p>
        </p:txBody>
      </p:sp>
      <p:pic>
        <p:nvPicPr>
          <p:cNvPr id="39947" name="Picture 13" descr="Rex Rakt_RGB_O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2875" y="3211513"/>
            <a:ext cx="100965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14" descr="56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4148138"/>
            <a:ext cx="8001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15" descr="56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0838" y="4579938"/>
            <a:ext cx="798512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0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3614738"/>
            <a:ext cx="1905000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1" name="Picture 17" descr="FF Logg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67488" y="3500438"/>
            <a:ext cx="1062037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Foundation Fieldbus</a:t>
            </a:r>
          </a:p>
        </p:txBody>
      </p:sp>
      <p:sp>
        <p:nvSpPr>
          <p:cNvPr id="20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Rex &amp; Pro connections</a:t>
            </a:r>
          </a:p>
          <a:p>
            <a:r>
              <a:rPr lang="sv-SE" sz="2000" smtClean="0"/>
              <a:t>H1 bus supported</a:t>
            </a:r>
          </a:p>
          <a:p>
            <a:pPr lvl="1"/>
            <a:r>
              <a:rPr lang="sv-SE" sz="1400" smtClean="0"/>
              <a:t>Non IS</a:t>
            </a:r>
          </a:p>
          <a:p>
            <a:pPr lvl="1"/>
            <a:r>
              <a:rPr lang="sv-SE" sz="1400" smtClean="0"/>
              <a:t>IS</a:t>
            </a:r>
          </a:p>
          <a:p>
            <a:r>
              <a:rPr lang="sv-SE" sz="2000" smtClean="0"/>
              <a:t>16 devices / segment</a:t>
            </a:r>
          </a:p>
          <a:p>
            <a:pPr lvl="1"/>
            <a:r>
              <a:rPr lang="sv-SE" sz="1600" smtClean="0"/>
              <a:t>Due to power consumption</a:t>
            </a:r>
          </a:p>
          <a:p>
            <a:pPr lvl="1"/>
            <a:r>
              <a:rPr lang="sv-SE" sz="1600" smtClean="0"/>
              <a:t>Addressing (20-35 permanent)</a:t>
            </a:r>
          </a:p>
          <a:p>
            <a:r>
              <a:rPr lang="sv-SE" sz="2000" smtClean="0"/>
              <a:t>Rex &amp; Pro are supported in Delta</a:t>
            </a:r>
            <a:r>
              <a:rPr lang="sv-SE" sz="2000" i="1" smtClean="0"/>
              <a:t>V</a:t>
            </a:r>
          </a:p>
          <a:p>
            <a:pPr lvl="1"/>
            <a:r>
              <a:rPr lang="sv-SE" sz="1600" smtClean="0"/>
              <a:t>Automatic dectected</a:t>
            </a:r>
          </a:p>
          <a:p>
            <a:pPr lvl="1"/>
            <a:r>
              <a:rPr lang="sv-SE" sz="1600" smtClean="0"/>
              <a:t>Configuring</a:t>
            </a:r>
          </a:p>
          <a:p>
            <a:pPr lvl="1"/>
            <a:r>
              <a:rPr lang="sv-SE" sz="1600" smtClean="0"/>
              <a:t>Monitoring</a:t>
            </a:r>
          </a:p>
        </p:txBody>
      </p:sp>
      <p:sp>
        <p:nvSpPr>
          <p:cNvPr id="204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4F474A-1614-4DCD-AA77-DE1CBF116A3B}" type="slidenum">
              <a:rPr lang="en-US" smtClean="0">
                <a:latin typeface="Arial" pitchFamily="34" charset="0"/>
              </a:rPr>
              <a:pPr/>
              <a:t>26</a:t>
            </a:fld>
            <a:endParaRPr lang="en-US" dirty="0" smtClean="0">
              <a:latin typeface="Arial" pitchFamily="34" charset="0"/>
            </a:endParaRPr>
          </a:p>
        </p:txBody>
      </p:sp>
      <p:grpSp>
        <p:nvGrpSpPr>
          <p:cNvPr id="20493" name="Group 32"/>
          <p:cNvGrpSpPr>
            <a:grpSpLocks/>
          </p:cNvGrpSpPr>
          <p:nvPr/>
        </p:nvGrpSpPr>
        <p:grpSpPr bwMode="auto">
          <a:xfrm>
            <a:off x="5000625" y="1071563"/>
            <a:ext cx="3873500" cy="4778375"/>
            <a:chOff x="3401" y="1034"/>
            <a:chExt cx="2584" cy="2743"/>
          </a:xfrm>
        </p:grpSpPr>
        <p:graphicFrame>
          <p:nvGraphicFramePr>
            <p:cNvPr id="20482" name="Object 2"/>
            <p:cNvGraphicFramePr>
              <a:graphicFrameLocks noChangeAspect="1"/>
            </p:cNvGraphicFramePr>
            <p:nvPr/>
          </p:nvGraphicFramePr>
          <p:xfrm>
            <a:off x="5352" y="1404"/>
            <a:ext cx="599" cy="501"/>
          </p:xfrm>
          <a:graphic>
            <a:graphicData uri="http://schemas.openxmlformats.org/presentationml/2006/ole">
              <p:oleObj spid="_x0000_s20482" name="Bitmap Image" r:id="rId3" imgW="933580" imgH="781159" progId="PBrush">
                <p:embed/>
              </p:oleObj>
            </a:graphicData>
          </a:graphic>
        </p:graphicFrame>
        <p:graphicFrame>
          <p:nvGraphicFramePr>
            <p:cNvPr id="20483" name="Object 3"/>
            <p:cNvGraphicFramePr>
              <a:graphicFrameLocks noChangeAspect="1"/>
            </p:cNvGraphicFramePr>
            <p:nvPr/>
          </p:nvGraphicFramePr>
          <p:xfrm>
            <a:off x="4334" y="2506"/>
            <a:ext cx="446" cy="870"/>
          </p:xfrm>
          <a:graphic>
            <a:graphicData uri="http://schemas.openxmlformats.org/presentationml/2006/ole">
              <p:oleObj spid="_x0000_s20483" name="Bitmap Image" r:id="rId4" imgW="1162212" imgH="2266667" progId="PBrush">
                <p:embed/>
              </p:oleObj>
            </a:graphicData>
          </a:graphic>
        </p:graphicFrame>
        <p:graphicFrame>
          <p:nvGraphicFramePr>
            <p:cNvPr id="20484" name="Object 4"/>
            <p:cNvGraphicFramePr>
              <a:graphicFrameLocks noChangeAspect="1"/>
            </p:cNvGraphicFramePr>
            <p:nvPr/>
          </p:nvGraphicFramePr>
          <p:xfrm>
            <a:off x="3820" y="2506"/>
            <a:ext cx="442" cy="862"/>
          </p:xfrm>
          <a:graphic>
            <a:graphicData uri="http://schemas.openxmlformats.org/presentationml/2006/ole">
              <p:oleObj spid="_x0000_s20484" name="Bitmap Image" r:id="rId5" imgW="1162212" imgH="2266667" progId="PBrush">
                <p:embed/>
              </p:oleObj>
            </a:graphicData>
          </a:graphic>
        </p:graphicFrame>
        <p:graphicFrame>
          <p:nvGraphicFramePr>
            <p:cNvPr id="20485" name="Object 5"/>
            <p:cNvGraphicFramePr>
              <a:graphicFrameLocks noChangeAspect="1"/>
            </p:cNvGraphicFramePr>
            <p:nvPr/>
          </p:nvGraphicFramePr>
          <p:xfrm>
            <a:off x="3863" y="1459"/>
            <a:ext cx="599" cy="501"/>
          </p:xfrm>
          <a:graphic>
            <a:graphicData uri="http://schemas.openxmlformats.org/presentationml/2006/ole">
              <p:oleObj spid="_x0000_s20485" name="Bitmap Image" r:id="rId6" imgW="933580" imgH="781159" progId="PBrush">
                <p:embed/>
              </p:oleObj>
            </a:graphicData>
          </a:graphic>
        </p:graphicFrame>
        <p:graphicFrame>
          <p:nvGraphicFramePr>
            <p:cNvPr id="20486" name="Object 6"/>
            <p:cNvGraphicFramePr>
              <a:graphicFrameLocks noChangeAspect="1"/>
            </p:cNvGraphicFramePr>
            <p:nvPr/>
          </p:nvGraphicFramePr>
          <p:xfrm>
            <a:off x="3635" y="2597"/>
            <a:ext cx="183" cy="227"/>
          </p:xfrm>
          <a:graphic>
            <a:graphicData uri="http://schemas.openxmlformats.org/presentationml/2006/ole">
              <p:oleObj spid="_x0000_s20486" name="Bitmap Image" r:id="rId7" imgW="714286" imgH="885949" progId="PBrush">
                <p:embed/>
              </p:oleObj>
            </a:graphicData>
          </a:graphic>
        </p:graphicFrame>
        <p:graphicFrame>
          <p:nvGraphicFramePr>
            <p:cNvPr id="20487" name="Object 7"/>
            <p:cNvGraphicFramePr>
              <a:graphicFrameLocks noChangeAspect="1"/>
            </p:cNvGraphicFramePr>
            <p:nvPr/>
          </p:nvGraphicFramePr>
          <p:xfrm>
            <a:off x="5358" y="2733"/>
            <a:ext cx="546" cy="538"/>
          </p:xfrm>
          <a:graphic>
            <a:graphicData uri="http://schemas.openxmlformats.org/presentationml/2006/ole">
              <p:oleObj spid="_x0000_s20487" name="Bitmap Image" r:id="rId8" imgW="1352381" imgH="1333333" progId="PBrush">
                <p:embed/>
              </p:oleObj>
            </a:graphicData>
          </a:graphic>
        </p:graphicFrame>
        <p:pic>
          <p:nvPicPr>
            <p:cNvPr id="20494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68" y="2760"/>
              <a:ext cx="217" cy="1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aphicFrame>
          <p:nvGraphicFramePr>
            <p:cNvPr id="20488" name="Object 8"/>
            <p:cNvGraphicFramePr>
              <a:graphicFrameLocks noChangeAspect="1"/>
            </p:cNvGraphicFramePr>
            <p:nvPr/>
          </p:nvGraphicFramePr>
          <p:xfrm>
            <a:off x="5061" y="2629"/>
            <a:ext cx="297" cy="861"/>
          </p:xfrm>
          <a:graphic>
            <a:graphicData uri="http://schemas.openxmlformats.org/presentationml/2006/ole">
              <p:oleObj spid="_x0000_s20488" name="Bitmap Image" r:id="rId10" imgW="752381" imgH="2180952" progId="PBrush">
                <p:embed/>
              </p:oleObj>
            </a:graphicData>
          </a:graphic>
        </p:graphicFrame>
        <p:sp>
          <p:nvSpPr>
            <p:cNvPr id="20495" name="Line 13"/>
            <p:cNvSpPr>
              <a:spLocks noChangeShapeType="1"/>
            </p:cNvSpPr>
            <p:nvPr/>
          </p:nvSpPr>
          <p:spPr bwMode="auto">
            <a:xfrm>
              <a:off x="4178" y="1729"/>
              <a:ext cx="123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496" name="Line 14"/>
            <p:cNvSpPr>
              <a:spLocks noChangeShapeType="1"/>
            </p:cNvSpPr>
            <p:nvPr/>
          </p:nvSpPr>
          <p:spPr bwMode="auto">
            <a:xfrm flipH="1">
              <a:off x="4654" y="2770"/>
              <a:ext cx="23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497" name="Line 15"/>
            <p:cNvSpPr>
              <a:spLocks noChangeShapeType="1"/>
            </p:cNvSpPr>
            <p:nvPr/>
          </p:nvSpPr>
          <p:spPr bwMode="auto">
            <a:xfrm flipV="1">
              <a:off x="3796" y="2708"/>
              <a:ext cx="193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498" name="Line 16"/>
            <p:cNvSpPr>
              <a:spLocks noChangeShapeType="1"/>
            </p:cNvSpPr>
            <p:nvPr/>
          </p:nvSpPr>
          <p:spPr bwMode="auto">
            <a:xfrm>
              <a:off x="4909" y="1746"/>
              <a:ext cx="0" cy="131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499" name="Line 17"/>
            <p:cNvSpPr>
              <a:spLocks noChangeShapeType="1"/>
            </p:cNvSpPr>
            <p:nvPr/>
          </p:nvSpPr>
          <p:spPr bwMode="auto">
            <a:xfrm>
              <a:off x="5678" y="2826"/>
              <a:ext cx="128" cy="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00" name="Line 18"/>
            <p:cNvSpPr>
              <a:spLocks noChangeShapeType="1"/>
            </p:cNvSpPr>
            <p:nvPr/>
          </p:nvSpPr>
          <p:spPr bwMode="auto">
            <a:xfrm>
              <a:off x="4901" y="2478"/>
              <a:ext cx="74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01" name="Line 19"/>
            <p:cNvSpPr>
              <a:spLocks noChangeShapeType="1"/>
            </p:cNvSpPr>
            <p:nvPr/>
          </p:nvSpPr>
          <p:spPr bwMode="auto">
            <a:xfrm>
              <a:off x="5632" y="2478"/>
              <a:ext cx="0" cy="30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pic>
          <p:nvPicPr>
            <p:cNvPr id="20502" name="Picture 20" descr="FF Logga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54" y="1034"/>
              <a:ext cx="1061" cy="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0489" name="Object 9"/>
            <p:cNvGraphicFramePr>
              <a:graphicFrameLocks noChangeAspect="1"/>
            </p:cNvGraphicFramePr>
            <p:nvPr/>
          </p:nvGraphicFramePr>
          <p:xfrm>
            <a:off x="3401" y="1483"/>
            <a:ext cx="461" cy="432"/>
          </p:xfrm>
          <a:graphic>
            <a:graphicData uri="http://schemas.openxmlformats.org/presentationml/2006/ole">
              <p:oleObj spid="_x0000_s20489" name="Bitmap Image" r:id="rId12" imgW="1057423" imgH="990738" progId="PBrush">
                <p:embed/>
              </p:oleObj>
            </a:graphicData>
          </a:graphic>
        </p:graphicFrame>
        <p:pic>
          <p:nvPicPr>
            <p:cNvPr id="20503" name="Picture 2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448" y="1943"/>
              <a:ext cx="952" cy="35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20504" name="Line 24"/>
            <p:cNvSpPr>
              <a:spLocks noChangeShapeType="1"/>
            </p:cNvSpPr>
            <p:nvPr/>
          </p:nvSpPr>
          <p:spPr bwMode="auto">
            <a:xfrm>
              <a:off x="4915" y="3045"/>
              <a:ext cx="0" cy="7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05" name="Line 25"/>
            <p:cNvSpPr>
              <a:spLocks noChangeShapeType="1"/>
            </p:cNvSpPr>
            <p:nvPr/>
          </p:nvSpPr>
          <p:spPr bwMode="auto">
            <a:xfrm flipH="1">
              <a:off x="4105" y="2780"/>
              <a:ext cx="36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06" name="Line 26"/>
            <p:cNvSpPr>
              <a:spLocks noChangeShapeType="1"/>
            </p:cNvSpPr>
            <p:nvPr/>
          </p:nvSpPr>
          <p:spPr bwMode="auto">
            <a:xfrm>
              <a:off x="5202" y="2478"/>
              <a:ext cx="0" cy="16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07" name="Text Box 28"/>
            <p:cNvSpPr txBox="1">
              <a:spLocks noChangeArrowheads="1"/>
            </p:cNvSpPr>
            <p:nvPr/>
          </p:nvSpPr>
          <p:spPr bwMode="auto">
            <a:xfrm>
              <a:off x="4616" y="1571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HSE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0508" name="Text Box 29"/>
            <p:cNvSpPr txBox="1">
              <a:spLocks noChangeArrowheads="1"/>
            </p:cNvSpPr>
            <p:nvPr/>
          </p:nvSpPr>
          <p:spPr bwMode="auto">
            <a:xfrm>
              <a:off x="4696" y="2283"/>
              <a:ext cx="60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H1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0509" name="Line 30"/>
            <p:cNvSpPr>
              <a:spLocks noChangeShapeType="1"/>
            </p:cNvSpPr>
            <p:nvPr/>
          </p:nvSpPr>
          <p:spPr bwMode="auto">
            <a:xfrm>
              <a:off x="3676" y="2532"/>
              <a:ext cx="1189" cy="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20510" name="Text Box 31"/>
            <p:cNvSpPr txBox="1">
              <a:spLocks noChangeArrowheads="1"/>
            </p:cNvSpPr>
            <p:nvPr/>
          </p:nvSpPr>
          <p:spPr bwMode="auto">
            <a:xfrm>
              <a:off x="3749" y="2359"/>
              <a:ext cx="1033" cy="17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 sz="1400">
                  <a:solidFill>
                    <a:schemeClr val="tx1"/>
                  </a:solidFill>
                  <a:latin typeface="Tahoma" pitchFamily="34" charset="0"/>
                </a:rPr>
                <a:t>Segment</a:t>
              </a:r>
              <a:endParaRPr lang="en-US" sz="140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Emulation</a:t>
            </a:r>
          </a:p>
        </p:txBody>
      </p:sp>
      <p:pic>
        <p:nvPicPr>
          <p:cNvPr id="28675" name="Picture 15" descr="raptor logo 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http://www2.emersonprocess.com/en-US/brands/rosemounttankgauging/PublishingImages/01_startframe_pi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3626148"/>
            <a:ext cx="5292725" cy="1243012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What is emulation?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Ability of a device to imitate another device</a:t>
            </a:r>
          </a:p>
          <a:p>
            <a:r>
              <a:rPr lang="sv-SE" sz="2400" smtClean="0"/>
              <a:t>Device using emulation tricks the software in the other device</a:t>
            </a:r>
          </a:p>
          <a:p>
            <a:endParaRPr lang="sv-SE" sz="2400" smtClean="0"/>
          </a:p>
        </p:txBody>
      </p:sp>
      <p:sp>
        <p:nvSpPr>
          <p:cNvPr id="1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214F58-8CB2-46BA-9AF3-75024FD41D4A}" type="slidenum">
              <a:rPr lang="en-US" smtClean="0">
                <a:latin typeface="Arial" pitchFamily="34" charset="0"/>
              </a:rPr>
              <a:pPr/>
              <a:t>28</a:t>
            </a:fld>
            <a:endParaRPr lang="en-US" dirty="0" smtClean="0">
              <a:latin typeface="Arial" pitchFamily="34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792788" y="2689225"/>
          <a:ext cx="2057400" cy="1104900"/>
        </p:xfrm>
        <a:graphic>
          <a:graphicData uri="http://schemas.openxmlformats.org/presentationml/2006/ole">
            <p:oleObj spid="_x0000_s72706" name="Bitmap Image" r:id="rId3" imgW="2228571" imgH="1104762" progId="PBrush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7337425" y="3787750"/>
          <a:ext cx="1592263" cy="1441450"/>
        </p:xfrm>
        <a:graphic>
          <a:graphicData uri="http://schemas.openxmlformats.org/presentationml/2006/ole">
            <p:oleObj spid="_x0000_s72707" name="Bitmap Image" r:id="rId4" imgW="933580" imgH="781159" progId="PBrush">
              <p:embed/>
            </p:oleObj>
          </a:graphicData>
        </a:graphic>
      </p:graphicFrame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13" y="2724150"/>
            <a:ext cx="2057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" descr="Rex Rak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65313" y="3567113"/>
            <a:ext cx="1736725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22313" y="2957513"/>
            <a:ext cx="1113383" cy="5842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dirty="0">
                <a:solidFill>
                  <a:schemeClr val="tx1"/>
                </a:solidFill>
                <a:latin typeface="Times New Roman" pitchFamily="18" charset="0"/>
              </a:rPr>
              <a:t>Emulation!!!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H="1">
            <a:off x="3589338" y="4305300"/>
            <a:ext cx="38592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230688" y="3914775"/>
            <a:ext cx="2293937" cy="4651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Enraf?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3616325" y="4700588"/>
            <a:ext cx="37925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4435475" y="4316413"/>
            <a:ext cx="1836738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Yes! 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000750" y="2790825"/>
            <a:ext cx="1044575" cy="8350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Enraf... OK!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27475" y="3559175"/>
            <a:ext cx="2706688" cy="4651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Level please?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494213" y="4830763"/>
            <a:ext cx="1836737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OK, 15.6m 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1" name="Text Box 22"/>
          <p:cNvSpPr txBox="1">
            <a:spLocks noChangeArrowheads="1"/>
          </p:cNvSpPr>
          <p:nvPr/>
        </p:nvSpPr>
        <p:spPr bwMode="auto">
          <a:xfrm>
            <a:off x="2474913" y="3275013"/>
            <a:ext cx="923925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ahoma" pitchFamily="34" charset="0"/>
              </a:rPr>
              <a:t>REX</a:t>
            </a:r>
            <a:endParaRPr lang="en-US" sz="16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042" name="Text Box 23"/>
          <p:cNvSpPr txBox="1">
            <a:spLocks noChangeArrowheads="1"/>
          </p:cNvSpPr>
          <p:nvPr/>
        </p:nvSpPr>
        <p:spPr bwMode="auto">
          <a:xfrm>
            <a:off x="7391400" y="3216275"/>
            <a:ext cx="1352550" cy="5889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ahoma" pitchFamily="34" charset="0"/>
              </a:rPr>
              <a:t>Enraf HOST</a:t>
            </a:r>
            <a:endParaRPr lang="en-US" sz="160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1" grpId="1"/>
      <p:bldP spid="12" grpId="0" animBg="1"/>
      <p:bldP spid="13" grpId="0"/>
      <p:bldP spid="13" grpId="1"/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Why emulation?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6572250" cy="4546600"/>
          </a:xfrm>
        </p:spPr>
        <p:txBody>
          <a:bodyPr/>
          <a:lstStyle/>
          <a:p>
            <a:r>
              <a:rPr lang="sv-SE" sz="2400" smtClean="0"/>
              <a:t>Opens up closed systems</a:t>
            </a:r>
          </a:p>
          <a:p>
            <a:pPr lvl="1"/>
            <a:r>
              <a:rPr lang="sv-SE" sz="2000" smtClean="0"/>
              <a:t>Gives the customer an alternative and frees him from old systems and fieldbuses</a:t>
            </a:r>
          </a:p>
          <a:p>
            <a:pPr lvl="2"/>
            <a:r>
              <a:rPr lang="sv-SE" sz="1800" smtClean="0"/>
              <a:t>New technology within old systems</a:t>
            </a:r>
          </a:p>
          <a:p>
            <a:pPr lvl="1"/>
            <a:r>
              <a:rPr lang="sv-SE" sz="2000" smtClean="0"/>
              <a:t>Facilitates a step by step upgrade and modernization, possibly using maintenance budget</a:t>
            </a:r>
          </a:p>
          <a:p>
            <a:pPr lvl="2"/>
            <a:r>
              <a:rPr lang="sv-SE" sz="1800" smtClean="0"/>
              <a:t>Site upgrade in sequences</a:t>
            </a:r>
          </a:p>
          <a:p>
            <a:pPr lvl="1"/>
            <a:r>
              <a:rPr lang="sv-SE" sz="2000" smtClean="0"/>
              <a:t>Mix of brands on site</a:t>
            </a:r>
          </a:p>
          <a:p>
            <a:pPr lvl="2"/>
            <a:r>
              <a:rPr lang="sv-SE" sz="1800" smtClean="0"/>
              <a:t>Not locked to one and the same manufacturer</a:t>
            </a:r>
          </a:p>
          <a:p>
            <a:pPr lvl="2"/>
            <a:r>
              <a:rPr lang="sv-SE" sz="1800" smtClean="0"/>
              <a:t>Possible to mix type of level gauging techniques</a:t>
            </a:r>
          </a:p>
          <a:p>
            <a:pPr lvl="1"/>
            <a:r>
              <a:rPr lang="sv-SE" sz="2000" smtClean="0"/>
              <a:t>Try out...</a:t>
            </a:r>
          </a:p>
          <a:p>
            <a:pPr lvl="2"/>
            <a:r>
              <a:rPr lang="sv-SE" sz="1800" smtClean="0"/>
              <a:t>Possible to evaluate equipment within an existing system</a:t>
            </a:r>
            <a:endParaRPr lang="en-US" sz="1800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76224B-2505-4C01-BFD0-9721AFAB666C}" type="slidenum">
              <a:rPr lang="en-US" smtClean="0">
                <a:latin typeface="Arial" pitchFamily="34" charset="0"/>
              </a:rPr>
              <a:pPr/>
              <a:t>29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13" y="1214438"/>
            <a:ext cx="17907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“Fieldbus way”</a:t>
            </a:r>
          </a:p>
        </p:txBody>
      </p:sp>
      <p:sp>
        <p:nvSpPr>
          <p:cNvPr id="2056" name="Content Placeholder 4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Electrical interface used for carrier digital data</a:t>
            </a:r>
          </a:p>
          <a:p>
            <a:pPr lvl="1"/>
            <a:r>
              <a:rPr lang="sv-SE" sz="1800" smtClean="0"/>
              <a:t>RS232, RS485</a:t>
            </a:r>
          </a:p>
          <a:p>
            <a:pPr lvl="1"/>
            <a:r>
              <a:rPr lang="sv-SE" sz="1800" smtClean="0"/>
              <a:t>TRL/2</a:t>
            </a:r>
          </a:p>
          <a:p>
            <a:r>
              <a:rPr lang="sv-SE" sz="2000" smtClean="0"/>
              <a:t>Communication Protocol</a:t>
            </a:r>
          </a:p>
          <a:p>
            <a:pPr lvl="1"/>
            <a:r>
              <a:rPr lang="sv-SE" sz="1800" smtClean="0"/>
              <a:t>Decides how to interpret data</a:t>
            </a:r>
          </a:p>
          <a:p>
            <a:pPr lvl="1"/>
            <a:r>
              <a:rPr lang="sv-SE" sz="1800" smtClean="0"/>
              <a:t>Modbus rtu, Hart, Profibus, FF</a:t>
            </a:r>
          </a:p>
          <a:p>
            <a:r>
              <a:rPr lang="sv-SE" sz="2000" smtClean="0"/>
              <a:t>Multidrop network</a:t>
            </a:r>
          </a:p>
          <a:p>
            <a:pPr lvl="1"/>
            <a:r>
              <a:rPr lang="sv-SE" sz="1600" smtClean="0"/>
              <a:t>Every field device has an address</a:t>
            </a:r>
          </a:p>
          <a:p>
            <a:r>
              <a:rPr lang="sv-SE" sz="2000" smtClean="0"/>
              <a:t>Several devices/cable</a:t>
            </a:r>
          </a:p>
          <a:p>
            <a:r>
              <a:rPr lang="sv-SE" sz="2000" smtClean="0"/>
              <a:t>Easy installation</a:t>
            </a:r>
          </a:p>
          <a:p>
            <a:pPr lvl="1"/>
            <a:r>
              <a:rPr lang="sv-SE" sz="1600" smtClean="0"/>
              <a:t>Few cables</a:t>
            </a:r>
          </a:p>
          <a:p>
            <a:pPr lvl="1"/>
            <a:r>
              <a:rPr lang="sv-SE" sz="1600" smtClean="0"/>
              <a:t>Configure sensors from one point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ph sz="quarter" idx="4294967295"/>
          </p:nvPr>
        </p:nvGraphicFramePr>
        <p:xfrm>
          <a:off x="5218113" y="5181600"/>
          <a:ext cx="1600200" cy="881063"/>
        </p:xfrm>
        <a:graphic>
          <a:graphicData uri="http://schemas.openxmlformats.org/presentationml/2006/ole">
            <p:oleObj spid="_x0000_s2050" name="Bitmap Image" r:id="rId4" imgW="3191320" imgH="1428949" progId="PBrush">
              <p:embed/>
            </p:oleObj>
          </a:graphicData>
        </a:graphic>
      </p:graphicFrame>
      <p:pic>
        <p:nvPicPr>
          <p:cNvPr id="2057" name="Picture 1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2300" y="4037013"/>
            <a:ext cx="5476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1" name="Object 8"/>
          <p:cNvGraphicFramePr>
            <a:graphicFrameLocks noChangeAspect="1"/>
          </p:cNvGraphicFramePr>
          <p:nvPr/>
        </p:nvGraphicFramePr>
        <p:xfrm>
          <a:off x="7486650" y="5008563"/>
          <a:ext cx="1300163" cy="630237"/>
        </p:xfrm>
        <a:graphic>
          <a:graphicData uri="http://schemas.openxmlformats.org/presentationml/2006/ole">
            <p:oleObj spid="_x0000_s2051" name="Bitmap Image" r:id="rId6" imgW="3191320" imgH="1428949" progId="PBrush">
              <p:embed/>
            </p:oleObj>
          </a:graphicData>
        </a:graphic>
      </p:graphicFrame>
      <p:pic>
        <p:nvPicPr>
          <p:cNvPr id="2058" name="Picture 1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8138" y="5164138"/>
            <a:ext cx="754062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2" name="Object 9"/>
          <p:cNvGraphicFramePr>
            <a:graphicFrameLocks noChangeAspect="1"/>
          </p:cNvGraphicFramePr>
          <p:nvPr>
            <p:ph sz="quarter" idx="2"/>
          </p:nvPr>
        </p:nvGraphicFramePr>
        <p:xfrm>
          <a:off x="6418263" y="3813175"/>
          <a:ext cx="1614487" cy="892175"/>
        </p:xfrm>
        <a:graphic>
          <a:graphicData uri="http://schemas.openxmlformats.org/presentationml/2006/ole">
            <p:oleObj spid="_x0000_s2052" name="Bitmap Image" r:id="rId7" imgW="3191320" imgH="1428949" progId="PBrush">
              <p:embed/>
            </p:oleObj>
          </a:graphicData>
        </a:graphic>
      </p:graphicFrame>
      <p:graphicFrame>
        <p:nvGraphicFramePr>
          <p:cNvPr id="2053" name="Object 10"/>
          <p:cNvGraphicFramePr>
            <a:graphicFrameLocks noChangeAspect="1"/>
          </p:cNvGraphicFramePr>
          <p:nvPr/>
        </p:nvGraphicFramePr>
        <p:xfrm>
          <a:off x="6989763" y="2659063"/>
          <a:ext cx="1630362" cy="895350"/>
        </p:xfrm>
        <a:graphic>
          <a:graphicData uri="http://schemas.openxmlformats.org/presentationml/2006/ole">
            <p:oleObj spid="_x0000_s2053" name="Bitmap Image" r:id="rId8" imgW="3191320" imgH="1428949" progId="PBrush">
              <p:embed/>
            </p:oleObj>
          </a:graphicData>
        </a:graphic>
      </p:graphicFrame>
      <p:graphicFrame>
        <p:nvGraphicFramePr>
          <p:cNvPr id="2054" name="Object 11"/>
          <p:cNvGraphicFramePr>
            <a:graphicFrameLocks noChangeAspect="1"/>
          </p:cNvGraphicFramePr>
          <p:nvPr/>
        </p:nvGraphicFramePr>
        <p:xfrm>
          <a:off x="5338763" y="2960688"/>
          <a:ext cx="1571625" cy="762000"/>
        </p:xfrm>
        <a:graphic>
          <a:graphicData uri="http://schemas.openxmlformats.org/presentationml/2006/ole">
            <p:oleObj spid="_x0000_s2054" name="Bitmap Image" r:id="rId9" imgW="3191320" imgH="1428949" progId="PBrush">
              <p:embed/>
            </p:oleObj>
          </a:graphicData>
        </a:graphic>
      </p:graphicFrame>
      <p:sp>
        <p:nvSpPr>
          <p:cNvPr id="2059" name="Line 10"/>
          <p:cNvSpPr>
            <a:spLocks noChangeShapeType="1"/>
          </p:cNvSpPr>
          <p:nvPr/>
        </p:nvSpPr>
        <p:spPr bwMode="auto">
          <a:xfrm flipH="1" flipV="1">
            <a:off x="7416800" y="2689225"/>
            <a:ext cx="7938" cy="2190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7883525" y="2686050"/>
            <a:ext cx="4763" cy="904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1" name="Line 14"/>
          <p:cNvSpPr>
            <a:spLocks noChangeShapeType="1"/>
          </p:cNvSpPr>
          <p:nvPr/>
        </p:nvSpPr>
        <p:spPr bwMode="auto">
          <a:xfrm flipH="1" flipV="1">
            <a:off x="8266113" y="2686050"/>
            <a:ext cx="4762" cy="666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2" name="Line 15"/>
          <p:cNvSpPr>
            <a:spLocks noChangeShapeType="1"/>
          </p:cNvSpPr>
          <p:nvPr/>
        </p:nvSpPr>
        <p:spPr bwMode="auto">
          <a:xfrm flipH="1">
            <a:off x="7197725" y="2686050"/>
            <a:ext cx="106838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3" name="Line 16"/>
          <p:cNvSpPr>
            <a:spLocks noChangeShapeType="1"/>
          </p:cNvSpPr>
          <p:nvPr/>
        </p:nvSpPr>
        <p:spPr bwMode="auto">
          <a:xfrm flipV="1">
            <a:off x="7197725" y="2052638"/>
            <a:ext cx="0" cy="6334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4" name="Line 17"/>
          <p:cNvSpPr>
            <a:spLocks noChangeShapeType="1"/>
          </p:cNvSpPr>
          <p:nvPr/>
        </p:nvSpPr>
        <p:spPr bwMode="auto">
          <a:xfrm flipV="1">
            <a:off x="6745288" y="2905125"/>
            <a:ext cx="0" cy="133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5" name="Line 18"/>
          <p:cNvSpPr>
            <a:spLocks noChangeShapeType="1"/>
          </p:cNvSpPr>
          <p:nvPr/>
        </p:nvSpPr>
        <p:spPr bwMode="auto">
          <a:xfrm>
            <a:off x="5741988" y="2905125"/>
            <a:ext cx="1323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6" name="Line 19"/>
          <p:cNvSpPr>
            <a:spLocks noChangeShapeType="1"/>
          </p:cNvSpPr>
          <p:nvPr/>
        </p:nvSpPr>
        <p:spPr bwMode="auto">
          <a:xfrm flipV="1">
            <a:off x="7065963" y="2686050"/>
            <a:ext cx="131762" cy="2190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7" name="Line 26"/>
          <p:cNvSpPr>
            <a:spLocks noChangeShapeType="1"/>
          </p:cNvSpPr>
          <p:nvPr/>
        </p:nvSpPr>
        <p:spPr bwMode="auto">
          <a:xfrm flipV="1">
            <a:off x="7712075" y="3829050"/>
            <a:ext cx="0" cy="1666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8" name="Line 28"/>
          <p:cNvSpPr>
            <a:spLocks noChangeShapeType="1"/>
          </p:cNvSpPr>
          <p:nvPr/>
        </p:nvSpPr>
        <p:spPr bwMode="auto">
          <a:xfrm flipV="1">
            <a:off x="7242175" y="3829050"/>
            <a:ext cx="0" cy="161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9" name="Line 30"/>
          <p:cNvSpPr>
            <a:spLocks noChangeShapeType="1"/>
          </p:cNvSpPr>
          <p:nvPr/>
        </p:nvSpPr>
        <p:spPr bwMode="auto">
          <a:xfrm flipV="1">
            <a:off x="6916738" y="3829050"/>
            <a:ext cx="0" cy="1476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0" name="Line 41"/>
          <p:cNvSpPr>
            <a:spLocks noChangeShapeType="1"/>
          </p:cNvSpPr>
          <p:nvPr/>
        </p:nvSpPr>
        <p:spPr bwMode="auto">
          <a:xfrm flipV="1">
            <a:off x="6062663" y="3829050"/>
            <a:ext cx="0" cy="2619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1" name="Line 42"/>
          <p:cNvSpPr>
            <a:spLocks noChangeShapeType="1"/>
          </p:cNvSpPr>
          <p:nvPr/>
        </p:nvSpPr>
        <p:spPr bwMode="auto">
          <a:xfrm flipH="1">
            <a:off x="5329238" y="3829050"/>
            <a:ext cx="7334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2" name="Line 46"/>
          <p:cNvSpPr>
            <a:spLocks noChangeShapeType="1"/>
          </p:cNvSpPr>
          <p:nvPr/>
        </p:nvSpPr>
        <p:spPr bwMode="auto">
          <a:xfrm flipH="1" flipV="1">
            <a:off x="8643938" y="4829175"/>
            <a:ext cx="4762" cy="2762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3" name="Line 48"/>
          <p:cNvSpPr>
            <a:spLocks noChangeShapeType="1"/>
          </p:cNvSpPr>
          <p:nvPr/>
        </p:nvSpPr>
        <p:spPr bwMode="auto">
          <a:xfrm flipV="1">
            <a:off x="8166100" y="4829175"/>
            <a:ext cx="4763" cy="2476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4" name="Line 50"/>
          <p:cNvSpPr>
            <a:spLocks noChangeShapeType="1"/>
          </p:cNvSpPr>
          <p:nvPr/>
        </p:nvSpPr>
        <p:spPr bwMode="auto">
          <a:xfrm flipH="1" flipV="1">
            <a:off x="7875588" y="4833938"/>
            <a:ext cx="0" cy="342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5" name="Line 52"/>
          <p:cNvSpPr>
            <a:spLocks noChangeShapeType="1"/>
          </p:cNvSpPr>
          <p:nvPr/>
        </p:nvSpPr>
        <p:spPr bwMode="auto">
          <a:xfrm flipV="1">
            <a:off x="7180263" y="4838700"/>
            <a:ext cx="0" cy="404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6" name="Line 54"/>
          <p:cNvSpPr>
            <a:spLocks noChangeShapeType="1"/>
          </p:cNvSpPr>
          <p:nvPr/>
        </p:nvSpPr>
        <p:spPr bwMode="auto">
          <a:xfrm flipV="1">
            <a:off x="6477000" y="4833938"/>
            <a:ext cx="0" cy="4524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7" name="Line 56"/>
          <p:cNvSpPr>
            <a:spLocks noChangeShapeType="1"/>
          </p:cNvSpPr>
          <p:nvPr/>
        </p:nvSpPr>
        <p:spPr bwMode="auto">
          <a:xfrm flipV="1">
            <a:off x="6019800" y="4829175"/>
            <a:ext cx="0" cy="4238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8" name="Line 58"/>
          <p:cNvSpPr>
            <a:spLocks noChangeShapeType="1"/>
          </p:cNvSpPr>
          <p:nvPr/>
        </p:nvSpPr>
        <p:spPr bwMode="auto">
          <a:xfrm flipV="1">
            <a:off x="5700713" y="4829175"/>
            <a:ext cx="0" cy="5191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9" name="Line 59"/>
          <p:cNvSpPr>
            <a:spLocks noChangeShapeType="1"/>
          </p:cNvSpPr>
          <p:nvPr/>
        </p:nvSpPr>
        <p:spPr bwMode="auto">
          <a:xfrm flipH="1" flipV="1">
            <a:off x="4935538" y="4829175"/>
            <a:ext cx="37084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0" name="Line 66"/>
          <p:cNvSpPr>
            <a:spLocks noChangeShapeType="1"/>
          </p:cNvSpPr>
          <p:nvPr/>
        </p:nvSpPr>
        <p:spPr bwMode="auto">
          <a:xfrm flipV="1">
            <a:off x="4935538" y="2300288"/>
            <a:ext cx="0" cy="25288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1" name="Line 79"/>
          <p:cNvSpPr>
            <a:spLocks noChangeShapeType="1"/>
          </p:cNvSpPr>
          <p:nvPr/>
        </p:nvSpPr>
        <p:spPr bwMode="auto">
          <a:xfrm>
            <a:off x="4935538" y="2300288"/>
            <a:ext cx="16684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2" name="Line 80"/>
          <p:cNvSpPr>
            <a:spLocks noChangeShapeType="1"/>
          </p:cNvSpPr>
          <p:nvPr/>
        </p:nvSpPr>
        <p:spPr bwMode="auto">
          <a:xfrm flipV="1">
            <a:off x="6604000" y="2062163"/>
            <a:ext cx="0" cy="2381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3" name="Line 82"/>
          <p:cNvSpPr>
            <a:spLocks noChangeShapeType="1"/>
          </p:cNvSpPr>
          <p:nvPr/>
        </p:nvSpPr>
        <p:spPr bwMode="auto">
          <a:xfrm>
            <a:off x="6062663" y="3829050"/>
            <a:ext cx="164941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4" name="Line 83"/>
          <p:cNvSpPr>
            <a:spLocks noChangeShapeType="1"/>
          </p:cNvSpPr>
          <p:nvPr/>
        </p:nvSpPr>
        <p:spPr bwMode="auto">
          <a:xfrm>
            <a:off x="5741988" y="2905125"/>
            <a:ext cx="0" cy="2524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5" name="Line 84"/>
          <p:cNvSpPr>
            <a:spLocks noChangeShapeType="1"/>
          </p:cNvSpPr>
          <p:nvPr/>
        </p:nvSpPr>
        <p:spPr bwMode="auto">
          <a:xfrm>
            <a:off x="6194425" y="2905125"/>
            <a:ext cx="0" cy="1476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6" name="Line 85"/>
          <p:cNvSpPr>
            <a:spLocks noChangeShapeType="1"/>
          </p:cNvSpPr>
          <p:nvPr/>
        </p:nvSpPr>
        <p:spPr bwMode="auto">
          <a:xfrm flipV="1">
            <a:off x="5329238" y="2633663"/>
            <a:ext cx="0" cy="11953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7" name="Line 86"/>
          <p:cNvSpPr>
            <a:spLocks noChangeShapeType="1"/>
          </p:cNvSpPr>
          <p:nvPr/>
        </p:nvSpPr>
        <p:spPr bwMode="auto">
          <a:xfrm>
            <a:off x="5334000" y="2633663"/>
            <a:ext cx="16573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8" name="Line 87"/>
          <p:cNvSpPr>
            <a:spLocks noChangeShapeType="1"/>
          </p:cNvSpPr>
          <p:nvPr/>
        </p:nvSpPr>
        <p:spPr bwMode="auto">
          <a:xfrm flipV="1">
            <a:off x="6991350" y="2090738"/>
            <a:ext cx="0" cy="542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2089" name="Picture 8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54775" y="1122363"/>
            <a:ext cx="865188" cy="1012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3071813"/>
            <a:ext cx="8343900" cy="2292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Emulation levels</a:t>
            </a:r>
          </a:p>
        </p:txBody>
      </p:sp>
      <p:sp>
        <p:nvSpPr>
          <p:cNvPr id="11" name="WordArt 7"/>
          <p:cNvSpPr>
            <a:spLocks noChangeArrowheads="1" noChangeShapeType="1" noTextEdit="1"/>
          </p:cNvSpPr>
          <p:nvPr/>
        </p:nvSpPr>
        <p:spPr bwMode="auto">
          <a:xfrm>
            <a:off x="1143000" y="3435350"/>
            <a:ext cx="1893888" cy="552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sv-SE" sz="3600" kern="1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ahoma"/>
                <a:cs typeface="Tahoma"/>
              </a:rPr>
              <a:t>Gauges</a:t>
            </a:r>
          </a:p>
        </p:txBody>
      </p:sp>
      <p:sp>
        <p:nvSpPr>
          <p:cNvPr id="12" name="WordArt 9"/>
          <p:cNvSpPr>
            <a:spLocks noChangeArrowheads="1" noChangeShapeType="1" noTextEdit="1"/>
          </p:cNvSpPr>
          <p:nvPr/>
        </p:nvSpPr>
        <p:spPr bwMode="auto">
          <a:xfrm>
            <a:off x="6215063" y="3792538"/>
            <a:ext cx="2786062" cy="552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sv-SE" sz="3600" kern="1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ahoma"/>
                <a:cs typeface="Tahoma"/>
              </a:rPr>
              <a:t>Control room</a:t>
            </a:r>
          </a:p>
        </p:txBody>
      </p:sp>
      <p:sp>
        <p:nvSpPr>
          <p:cNvPr id="13" name="WordArt 10"/>
          <p:cNvSpPr>
            <a:spLocks noChangeArrowheads="1" noChangeShapeType="1" noTextEdit="1"/>
          </p:cNvSpPr>
          <p:nvPr/>
        </p:nvSpPr>
        <p:spPr bwMode="auto">
          <a:xfrm>
            <a:off x="5429250" y="4935538"/>
            <a:ext cx="2603500" cy="552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sv-SE" sz="3600" kern="1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ahoma"/>
                <a:cs typeface="Tahoma"/>
              </a:rPr>
              <a:t>Data collectors</a:t>
            </a:r>
          </a:p>
        </p:txBody>
      </p:sp>
      <p:sp>
        <p:nvSpPr>
          <p:cNvPr id="31751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Gauges</a:t>
            </a:r>
          </a:p>
          <a:p>
            <a:r>
              <a:rPr lang="sv-SE" smtClean="0"/>
              <a:t>Data Collectors</a:t>
            </a:r>
          </a:p>
          <a:p>
            <a:r>
              <a:rPr lang="sv-SE" smtClean="0"/>
              <a:t>Control Room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Gauge Level - 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dirty="0" smtClean="0"/>
              <a:t>Rex Open System Design ’Plug n Gauge’ makes it easy to adapt it emulating other vendors	</a:t>
            </a:r>
          </a:p>
          <a:p>
            <a:pPr lvl="1"/>
            <a:r>
              <a:rPr lang="sv-SE" sz="1600" dirty="0" smtClean="0"/>
              <a:t>Fieldbus electrical interface</a:t>
            </a:r>
          </a:p>
          <a:p>
            <a:pPr lvl="1"/>
            <a:r>
              <a:rPr lang="sv-SE" sz="1600" dirty="0" smtClean="0"/>
              <a:t>Communication Protocol</a:t>
            </a:r>
          </a:p>
          <a:p>
            <a:pPr lvl="1"/>
            <a:r>
              <a:rPr lang="sv-SE" sz="1600" dirty="0" smtClean="0"/>
              <a:t>Utilization of existing power source</a:t>
            </a:r>
          </a:p>
          <a:p>
            <a:pPr lvl="2"/>
            <a:r>
              <a:rPr lang="sv-SE" sz="1400" dirty="0" smtClean="0"/>
              <a:t>Power from fieldbus in some emulations</a:t>
            </a:r>
          </a:p>
          <a:p>
            <a:r>
              <a:rPr lang="sv-SE" sz="1800" dirty="0" smtClean="0"/>
              <a:t>Emulation benefits</a:t>
            </a:r>
          </a:p>
          <a:p>
            <a:pPr lvl="1"/>
            <a:r>
              <a:rPr lang="sv-SE" sz="1600" dirty="0" smtClean="0"/>
              <a:t>Replace old gauge with Rex, using the same cables</a:t>
            </a:r>
          </a:p>
          <a:p>
            <a:pPr lvl="1"/>
            <a:r>
              <a:rPr lang="sv-SE" sz="1600" dirty="0" smtClean="0"/>
              <a:t>Old communication units and software can remain</a:t>
            </a:r>
          </a:p>
          <a:p>
            <a:pPr lvl="1"/>
            <a:r>
              <a:rPr lang="sv-SE" sz="1600" dirty="0" smtClean="0"/>
              <a:t>Investment cost reduced to a minimum</a:t>
            </a:r>
          </a:p>
          <a:p>
            <a:r>
              <a:rPr lang="sv-SE" sz="1800" dirty="0" smtClean="0"/>
              <a:t>Easy installation</a:t>
            </a:r>
          </a:p>
          <a:p>
            <a:pPr lvl="1"/>
            <a:r>
              <a:rPr lang="sv-SE" sz="1600" dirty="0" smtClean="0"/>
              <a:t>Install and configure using existing cables</a:t>
            </a:r>
          </a:p>
          <a:p>
            <a:r>
              <a:rPr lang="sv-SE" sz="1800" dirty="0" smtClean="0"/>
              <a:t>The operator will not see any difference</a:t>
            </a:r>
          </a:p>
          <a:p>
            <a:pPr lvl="1"/>
            <a:r>
              <a:rPr lang="sv-SE" sz="1600" dirty="0" smtClean="0"/>
              <a:t>No change of operators interface</a:t>
            </a:r>
          </a:p>
          <a:p>
            <a:pPr lvl="1"/>
            <a:r>
              <a:rPr lang="sv-SE" sz="1600" dirty="0" smtClean="0"/>
              <a:t>The Rex will appear as a ”normal” device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sv-SE" sz="2800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EED73B-BBA7-4741-A8CA-F1CECD2B22B1}" type="slidenum">
              <a:rPr lang="en-US" smtClean="0">
                <a:latin typeface="Arial" pitchFamily="34" charset="0"/>
              </a:rPr>
              <a:pPr/>
              <a:t>31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Gauge Level - Rex</a:t>
            </a:r>
          </a:p>
        </p:txBody>
      </p:sp>
      <p:sp>
        <p:nvSpPr>
          <p:cNvPr id="33795" name="Content Placeholder 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8143875" cy="4546600"/>
          </a:xfrm>
        </p:spPr>
        <p:txBody>
          <a:bodyPr/>
          <a:lstStyle/>
          <a:p>
            <a:r>
              <a:rPr lang="sv-SE" sz="2400" smtClean="0"/>
              <a:t>Rex emulates most common ATG protocols</a:t>
            </a:r>
          </a:p>
          <a:p>
            <a:pPr lvl="1"/>
            <a:r>
              <a:rPr lang="sv-SE" sz="2000" smtClean="0"/>
              <a:t>Enraf (GPU)</a:t>
            </a:r>
          </a:p>
          <a:p>
            <a:pPr lvl="1"/>
            <a:r>
              <a:rPr lang="sv-SE" sz="2000" smtClean="0"/>
              <a:t>L&amp;J</a:t>
            </a:r>
          </a:p>
          <a:p>
            <a:pPr lvl="1"/>
            <a:r>
              <a:rPr lang="sv-SE" sz="2000" smtClean="0"/>
              <a:t>Whessoe</a:t>
            </a:r>
          </a:p>
          <a:p>
            <a:pPr lvl="1"/>
            <a:r>
              <a:rPr lang="sv-SE" sz="2000" smtClean="0"/>
              <a:t>Tiway</a:t>
            </a:r>
          </a:p>
          <a:p>
            <a:pPr lvl="1"/>
            <a:r>
              <a:rPr lang="sv-SE" sz="2000" smtClean="0"/>
              <a:t>GPE</a:t>
            </a:r>
          </a:p>
          <a:p>
            <a:pPr lvl="1"/>
            <a:r>
              <a:rPr lang="sv-SE" sz="2000" smtClean="0"/>
              <a:t>VAREC</a:t>
            </a:r>
          </a:p>
          <a:p>
            <a:pPr lvl="1"/>
            <a:r>
              <a:rPr lang="sv-SE" sz="2000" smtClean="0"/>
              <a:t>GSI</a:t>
            </a:r>
          </a:p>
          <a:p>
            <a:pPr lvl="1"/>
            <a:r>
              <a:rPr lang="sv-SE" sz="2000" smtClean="0"/>
              <a:t>Sakura</a:t>
            </a:r>
          </a:p>
          <a:p>
            <a:pPr lvl="1"/>
            <a:r>
              <a:rPr lang="sv-SE" sz="2000" smtClean="0"/>
              <a:t>TIC</a:t>
            </a:r>
          </a:p>
          <a:p>
            <a:pPr lvl="1"/>
            <a:r>
              <a:rPr lang="sv-SE" sz="2000" smtClean="0"/>
              <a:t>Auxitrol 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49C704-801B-4019-A49E-74CB8D6B9E98}" type="slidenum">
              <a:rPr lang="en-US" smtClean="0">
                <a:latin typeface="Arial" pitchFamily="34" charset="0"/>
              </a:rPr>
              <a:pPr/>
              <a:t>32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33797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357563" y="1714500"/>
            <a:ext cx="5557837" cy="3798888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Gauge Level - Rex</a:t>
            </a:r>
          </a:p>
        </p:txBody>
      </p:sp>
      <p:sp>
        <p:nvSpPr>
          <p:cNvPr id="34819" name="Content Placeholder 5"/>
          <p:cNvSpPr>
            <a:spLocks noGrp="1"/>
          </p:cNvSpPr>
          <p:nvPr>
            <p:ph idx="1"/>
          </p:nvPr>
        </p:nvSpPr>
        <p:spPr>
          <a:xfrm>
            <a:off x="571500" y="1206500"/>
            <a:ext cx="4143375" cy="4546600"/>
          </a:xfrm>
        </p:spPr>
        <p:txBody>
          <a:bodyPr/>
          <a:lstStyle/>
          <a:p>
            <a:r>
              <a:rPr lang="sv-SE" smtClean="0"/>
              <a:t>Rex field bus interface</a:t>
            </a:r>
          </a:p>
          <a:p>
            <a:pPr lvl="1"/>
            <a:r>
              <a:rPr lang="sv-SE" smtClean="0"/>
              <a:t>Handled by FCC board </a:t>
            </a:r>
            <a:br>
              <a:rPr lang="sv-SE" smtClean="0"/>
            </a:br>
            <a:r>
              <a:rPr lang="sv-SE" smtClean="0"/>
              <a:t>(Field Communication Card)</a:t>
            </a:r>
          </a:p>
          <a:p>
            <a:pPr lvl="2"/>
            <a:r>
              <a:rPr lang="sv-SE" sz="1800" smtClean="0"/>
              <a:t>9150072-675 for Rosemount TRL/2 bus only</a:t>
            </a:r>
          </a:p>
          <a:p>
            <a:pPr lvl="2"/>
            <a:r>
              <a:rPr lang="sv-SE" sz="1800" smtClean="0"/>
              <a:t>9150072-673 Multi FCC</a:t>
            </a:r>
          </a:p>
          <a:p>
            <a:pPr lvl="2"/>
            <a:r>
              <a:rPr lang="sv-SE" sz="1800" smtClean="0"/>
              <a:t>9150072-711 FCCIII</a:t>
            </a:r>
          </a:p>
          <a:p>
            <a:pPr lvl="1"/>
            <a:r>
              <a:rPr lang="sv-SE" smtClean="0"/>
              <a:t>Some field buses need extra adapter card</a:t>
            </a:r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EC3301-6980-4E12-BF5D-3D803285AAB7}" type="slidenum">
              <a:rPr lang="en-US" smtClean="0">
                <a:latin typeface="Arial" pitchFamily="34" charset="0"/>
              </a:rPr>
              <a:pPr/>
              <a:t>33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5" y="1285875"/>
            <a:ext cx="3738563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268760"/>
            <a:ext cx="3738563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Gauge Level - Rex</a:t>
            </a:r>
          </a:p>
        </p:txBody>
      </p:sp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571500" y="1206500"/>
            <a:ext cx="4643438" cy="4546600"/>
          </a:xfrm>
        </p:spPr>
        <p:txBody>
          <a:bodyPr/>
          <a:lstStyle/>
          <a:p>
            <a:r>
              <a:rPr lang="sv-SE" sz="2400" smtClean="0"/>
              <a:t>Rex emulation software</a:t>
            </a:r>
          </a:p>
          <a:p>
            <a:pPr lvl="1"/>
            <a:r>
              <a:rPr lang="sv-SE" sz="2000" smtClean="0"/>
              <a:t>Handles all emulation protocols</a:t>
            </a:r>
          </a:p>
          <a:p>
            <a:pPr lvl="1"/>
            <a:r>
              <a:rPr lang="sv-SE" sz="2000" smtClean="0"/>
              <a:t>Makes Rex look like another device (emulation)</a:t>
            </a:r>
          </a:p>
          <a:p>
            <a:pPr lvl="1"/>
            <a:r>
              <a:rPr lang="en-US" sz="2000" dirty="0" smtClean="0"/>
              <a:t>Configure emulation address, baud rate  etc..(depends on emulation)</a:t>
            </a:r>
          </a:p>
          <a:p>
            <a:pPr lvl="1"/>
            <a:r>
              <a:rPr lang="en-US" sz="2000" dirty="0" smtClean="0"/>
              <a:t>Rosemount TRL/2 address and Emulation address not the same</a:t>
            </a:r>
          </a:p>
          <a:p>
            <a:pPr lvl="1">
              <a:buFontTx/>
              <a:buNone/>
            </a:pPr>
            <a:endParaRPr lang="en-US" sz="2000" i="1" dirty="0" smtClean="0"/>
          </a:p>
          <a:p>
            <a:pPr lvl="1">
              <a:buFontTx/>
              <a:buNone/>
            </a:pPr>
            <a:r>
              <a:rPr lang="en-US" sz="2000" i="1" dirty="0" smtClean="0"/>
              <a:t>Note: </a:t>
            </a:r>
            <a:r>
              <a:rPr lang="en-US" sz="2000" dirty="0" smtClean="0"/>
              <a:t>Some emulation interfaces will use the wires for the “second relay” output limit the relay option to only </a:t>
            </a:r>
            <a:r>
              <a:rPr lang="en-US" sz="2000" b="1" dirty="0" smtClean="0"/>
              <a:t>one</a:t>
            </a:r>
            <a:r>
              <a:rPr lang="en-US" sz="2000" dirty="0" smtClean="0"/>
              <a:t> relay</a:t>
            </a:r>
          </a:p>
          <a:p>
            <a:pPr lvl="1"/>
            <a:endParaRPr lang="sv-SE" sz="2000" smtClean="0"/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93A42B-A9D1-4A0A-8E24-7519D3659E9F}" type="slidenum">
              <a:rPr lang="en-US" smtClean="0">
                <a:latin typeface="Arial" pitchFamily="34" charset="0"/>
              </a:rPr>
              <a:pPr/>
              <a:t>34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2287678">
            <a:off x="5169832" y="2455172"/>
            <a:ext cx="353173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Emulation</a:t>
            </a:r>
            <a:endParaRPr lang="en-US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REX in a Enraf system </a:t>
            </a:r>
          </a:p>
        </p:txBody>
      </p:sp>
      <p:sp>
        <p:nvSpPr>
          <p:cNvPr id="824365" name="Text Box 45"/>
          <p:cNvSpPr txBox="1">
            <a:spLocks noChangeArrowheads="1"/>
          </p:cNvSpPr>
          <p:nvPr/>
        </p:nvSpPr>
        <p:spPr bwMode="auto">
          <a:xfrm>
            <a:off x="6286500" y="3419475"/>
            <a:ext cx="2714625" cy="108108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600" b="0" dirty="0">
                <a:solidFill>
                  <a:schemeClr val="accent4"/>
                </a:solidFill>
                <a:latin typeface="+mj-lt"/>
              </a:rPr>
              <a:t>Existing cables!</a:t>
            </a:r>
          </a:p>
          <a:p>
            <a:pPr algn="l">
              <a:spcBef>
                <a:spcPct val="50000"/>
              </a:spcBef>
              <a:defRPr/>
            </a:pPr>
            <a:r>
              <a:rPr lang="sv-SE" sz="1600" b="0" dirty="0">
                <a:solidFill>
                  <a:schemeClr val="accent4"/>
                </a:solidFill>
                <a:latin typeface="+mj-lt"/>
              </a:rPr>
              <a:t>Configure Enraf address</a:t>
            </a:r>
          </a:p>
          <a:p>
            <a:pPr algn="l">
              <a:spcBef>
                <a:spcPct val="50000"/>
              </a:spcBef>
              <a:defRPr/>
            </a:pPr>
            <a:r>
              <a:rPr lang="sv-SE" sz="1600" b="0" dirty="0">
                <a:solidFill>
                  <a:schemeClr val="accent4"/>
                </a:solidFill>
                <a:latin typeface="+mj-lt"/>
              </a:rPr>
              <a:t>Plug n Gauge</a:t>
            </a:r>
            <a:endParaRPr lang="en-US" sz="1600" b="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2054" name="Picture 53" descr="servogenomskär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0913" y="2051050"/>
            <a:ext cx="1057275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520700" y="1450975"/>
            <a:ext cx="1323975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Enraf  PC</a:t>
            </a:r>
          </a:p>
          <a:p>
            <a:pPr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SW Entis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662113" y="1320800"/>
          <a:ext cx="1341437" cy="1216025"/>
        </p:xfrm>
        <a:graphic>
          <a:graphicData uri="http://schemas.openxmlformats.org/presentationml/2006/ole">
            <p:oleObj spid="_x0000_s73730" name="Bitmap Image" r:id="rId5" imgW="933580" imgH="781159" progId="PBrush">
              <p:embed/>
            </p:oleObj>
          </a:graphicData>
        </a:graphic>
      </p:graphicFrame>
      <p:pic>
        <p:nvPicPr>
          <p:cNvPr id="2056" name="Picture 3" descr="servogenomskärn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27738" y="4454525"/>
            <a:ext cx="1125537" cy="1404938"/>
          </a:xfrm>
          <a:noFill/>
        </p:spPr>
      </p:pic>
      <p:pic>
        <p:nvPicPr>
          <p:cNvPr id="43" name="Picture 11" descr="Rex small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7727950" y="1203325"/>
            <a:ext cx="1225550" cy="2109788"/>
          </a:xfrm>
          <a:noFill/>
        </p:spPr>
      </p:pic>
      <p:graphicFrame>
        <p:nvGraphicFramePr>
          <p:cNvPr id="2051" name="Object 5"/>
          <p:cNvGraphicFramePr>
            <a:graphicFrameLocks noChangeAspect="1"/>
          </p:cNvGraphicFramePr>
          <p:nvPr>
            <p:ph sz="quarter" idx="4294967295"/>
          </p:nvPr>
        </p:nvGraphicFramePr>
        <p:xfrm>
          <a:off x="3937000" y="1833563"/>
          <a:ext cx="1011238" cy="604837"/>
        </p:xfrm>
        <a:graphic>
          <a:graphicData uri="http://schemas.openxmlformats.org/presentationml/2006/ole">
            <p:oleObj spid="_x0000_s73731" name="Bitmap Image" r:id="rId7" imgW="1057423" imgH="514422" progId="PBrush">
              <p:embed/>
            </p:oleObj>
          </a:graphicData>
        </a:graphic>
      </p:graphicFrame>
      <p:sp>
        <p:nvSpPr>
          <p:cNvPr id="2058" name="Line 6"/>
          <p:cNvSpPr>
            <a:spLocks noChangeShapeType="1"/>
          </p:cNvSpPr>
          <p:nvPr/>
        </p:nvSpPr>
        <p:spPr bwMode="auto">
          <a:xfrm>
            <a:off x="2543175" y="1962150"/>
            <a:ext cx="145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59" name="Line 8"/>
          <p:cNvSpPr>
            <a:spLocks noChangeShapeType="1"/>
          </p:cNvSpPr>
          <p:nvPr/>
        </p:nvSpPr>
        <p:spPr bwMode="auto">
          <a:xfrm flipH="1">
            <a:off x="5334000" y="26511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60" name="Line 9"/>
          <p:cNvSpPr>
            <a:spLocks noChangeShapeType="1"/>
          </p:cNvSpPr>
          <p:nvPr/>
        </p:nvSpPr>
        <p:spPr bwMode="auto">
          <a:xfrm flipH="1">
            <a:off x="5334000" y="5029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61" name="Line 10"/>
          <p:cNvSpPr>
            <a:spLocks noChangeShapeType="1"/>
          </p:cNvSpPr>
          <p:nvPr/>
        </p:nvSpPr>
        <p:spPr bwMode="auto">
          <a:xfrm>
            <a:off x="5334000" y="19812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2062" name="Picture 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4150" y="2819400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3" name="Line 29"/>
          <p:cNvSpPr>
            <a:spLocks noChangeShapeType="1"/>
          </p:cNvSpPr>
          <p:nvPr/>
        </p:nvSpPr>
        <p:spPr bwMode="auto">
          <a:xfrm>
            <a:off x="3471863" y="1973263"/>
            <a:ext cx="0" cy="10890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4" name="Line 30"/>
          <p:cNvSpPr>
            <a:spLocks noChangeShapeType="1"/>
          </p:cNvSpPr>
          <p:nvPr/>
        </p:nvSpPr>
        <p:spPr bwMode="auto">
          <a:xfrm>
            <a:off x="3484563" y="3062288"/>
            <a:ext cx="561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2065" name="Picture 3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47875" y="4376738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3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86125" y="4389438"/>
            <a:ext cx="490538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7" name="Picture 3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7413" y="436562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" name="Line 34"/>
          <p:cNvSpPr>
            <a:spLocks noChangeShapeType="1"/>
          </p:cNvSpPr>
          <p:nvPr/>
        </p:nvSpPr>
        <p:spPr bwMode="auto">
          <a:xfrm flipH="1">
            <a:off x="4500563" y="3286125"/>
            <a:ext cx="0" cy="785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69" name="Line 36"/>
          <p:cNvSpPr>
            <a:spLocks noChangeShapeType="1"/>
          </p:cNvSpPr>
          <p:nvPr/>
        </p:nvSpPr>
        <p:spPr bwMode="auto">
          <a:xfrm>
            <a:off x="1198563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0" name="Line 37"/>
          <p:cNvSpPr>
            <a:spLocks noChangeShapeType="1"/>
          </p:cNvSpPr>
          <p:nvPr/>
        </p:nvSpPr>
        <p:spPr bwMode="auto">
          <a:xfrm>
            <a:off x="23320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1" name="Line 38"/>
          <p:cNvSpPr>
            <a:spLocks noChangeShapeType="1"/>
          </p:cNvSpPr>
          <p:nvPr/>
        </p:nvSpPr>
        <p:spPr bwMode="auto">
          <a:xfrm>
            <a:off x="3546475" y="4090988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72" name="Line 39"/>
          <p:cNvSpPr>
            <a:spLocks noChangeShapeType="1"/>
          </p:cNvSpPr>
          <p:nvPr/>
        </p:nvSpPr>
        <p:spPr bwMode="auto">
          <a:xfrm>
            <a:off x="1211263" y="4071938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" name="Text Box 40"/>
          <p:cNvSpPr txBox="1">
            <a:spLocks noChangeArrowheads="1"/>
          </p:cNvSpPr>
          <p:nvPr/>
        </p:nvSpPr>
        <p:spPr bwMode="auto">
          <a:xfrm>
            <a:off x="3616325" y="158115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1" name="Text Box 41"/>
          <p:cNvSpPr txBox="1">
            <a:spLocks noChangeArrowheads="1"/>
          </p:cNvSpPr>
          <p:nvPr/>
        </p:nvSpPr>
        <p:spPr bwMode="auto">
          <a:xfrm>
            <a:off x="3616325" y="259715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1190625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3" name="Text Box 44"/>
          <p:cNvSpPr txBox="1">
            <a:spLocks noChangeArrowheads="1"/>
          </p:cNvSpPr>
          <p:nvPr/>
        </p:nvSpPr>
        <p:spPr bwMode="auto">
          <a:xfrm>
            <a:off x="5072063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Enraf 854 Servo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4" name="Picture 50" descr="Rex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750" y="4160838"/>
            <a:ext cx="10477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51" descr="Rex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3400" y="4191000"/>
            <a:ext cx="10477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2" descr="Rex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7838" y="4192588"/>
            <a:ext cx="10477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5" descr="servogenomskärn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912100" y="1422400"/>
            <a:ext cx="904875" cy="1393825"/>
          </a:xfrm>
          <a:noFill/>
        </p:spPr>
      </p:pic>
      <p:sp>
        <p:nvSpPr>
          <p:cNvPr id="2081" name="Line 7"/>
          <p:cNvSpPr>
            <a:spLocks noChangeShapeType="1"/>
          </p:cNvSpPr>
          <p:nvPr/>
        </p:nvSpPr>
        <p:spPr bwMode="auto">
          <a:xfrm>
            <a:off x="4724400" y="1981200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65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Emulation levels</a:t>
            </a:r>
          </a:p>
        </p:txBody>
      </p:sp>
      <p:sp>
        <p:nvSpPr>
          <p:cNvPr id="3686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smtClean="0"/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2286000"/>
            <a:ext cx="8343900" cy="2292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6869" name="WordArt 10"/>
          <p:cNvSpPr>
            <a:spLocks noChangeArrowheads="1" noChangeShapeType="1" noTextEdit="1"/>
          </p:cNvSpPr>
          <p:nvPr/>
        </p:nvSpPr>
        <p:spPr bwMode="auto">
          <a:xfrm>
            <a:off x="5429250" y="4149725"/>
            <a:ext cx="2603500" cy="552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sv-SE" sz="3600" kern="1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ahoma"/>
                <a:cs typeface="Tahoma"/>
              </a:rPr>
              <a:t>Data collectors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Data collector level</a:t>
            </a:r>
          </a:p>
        </p:txBody>
      </p:sp>
      <p:sp>
        <p:nvSpPr>
          <p:cNvPr id="37891" name="Content Placeholder 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286250" cy="4546600"/>
          </a:xfrm>
        </p:spPr>
        <p:txBody>
          <a:bodyPr/>
          <a:lstStyle/>
          <a:p>
            <a:r>
              <a:rPr lang="sv-SE" sz="1800" smtClean="0"/>
              <a:t>FCU2165/75</a:t>
            </a:r>
          </a:p>
          <a:p>
            <a:pPr lvl="1"/>
            <a:r>
              <a:rPr lang="sv-SE" sz="1600" smtClean="0"/>
              <a:t>Developed for emulation purpose</a:t>
            </a:r>
          </a:p>
          <a:p>
            <a:pPr lvl="1"/>
            <a:r>
              <a:rPr lang="sv-SE" sz="1600" smtClean="0"/>
              <a:t>Collects data from other gauge vendor equipments</a:t>
            </a:r>
          </a:p>
          <a:p>
            <a:pPr lvl="1"/>
            <a:r>
              <a:rPr lang="sv-SE" sz="1600" smtClean="0"/>
              <a:t>Provides data to other vendor HOSTS</a:t>
            </a:r>
          </a:p>
          <a:p>
            <a:pPr lvl="1"/>
            <a:r>
              <a:rPr lang="sv-SE" sz="1600" smtClean="0"/>
              <a:t>Simultaneous data collecting using different field bus interfaces and protocols</a:t>
            </a:r>
          </a:p>
          <a:p>
            <a:r>
              <a:rPr lang="sv-SE" sz="1800" smtClean="0"/>
              <a:t>Concentrates all data to one point </a:t>
            </a:r>
          </a:p>
          <a:p>
            <a:r>
              <a:rPr lang="sv-SE" sz="1800" smtClean="0"/>
              <a:t>FCU acts as protocol converter</a:t>
            </a:r>
          </a:p>
          <a:p>
            <a:r>
              <a:rPr lang="sv-SE" sz="1800" smtClean="0"/>
              <a:t>Combine different gauge vendors and present all data in one or several HOSTS</a:t>
            </a:r>
          </a:p>
          <a:p>
            <a:pPr lvl="1"/>
            <a:r>
              <a:rPr lang="sv-SE" sz="1400" smtClean="0"/>
              <a:t>TankMaster</a:t>
            </a:r>
          </a:p>
          <a:p>
            <a:pPr lvl="1"/>
            <a:r>
              <a:rPr lang="sv-SE" sz="1400" smtClean="0"/>
              <a:t>Entis</a:t>
            </a:r>
          </a:p>
          <a:p>
            <a:pPr lvl="1"/>
            <a:r>
              <a:rPr lang="sv-SE" sz="1400" smtClean="0"/>
              <a:t>Foxboro etc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427C92-6BFC-4D9E-BF6F-8C16A9DE3D8B}" type="slidenum">
              <a:rPr lang="en-US" smtClean="0">
                <a:latin typeface="Arial" pitchFamily="34" charset="0"/>
              </a:rPr>
              <a:pPr/>
              <a:t>37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650" y="1670050"/>
            <a:ext cx="40957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FCU 2165/75 drivers</a:t>
            </a:r>
          </a:p>
        </p:txBody>
      </p:sp>
      <p:sp>
        <p:nvSpPr>
          <p:cNvPr id="307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Fieldbus</a:t>
            </a:r>
          </a:p>
          <a:p>
            <a:pPr lvl="1"/>
            <a:r>
              <a:rPr lang="sv-SE" sz="1800" smtClean="0"/>
              <a:t>Rosemount FCU/FBM</a:t>
            </a:r>
          </a:p>
          <a:p>
            <a:pPr lvl="2"/>
            <a:r>
              <a:rPr lang="sv-SE" sz="1400" smtClean="0"/>
              <a:t>TRL2/Rex system</a:t>
            </a:r>
          </a:p>
          <a:p>
            <a:pPr lvl="1"/>
            <a:r>
              <a:rPr lang="sv-SE" sz="1800" smtClean="0"/>
              <a:t>Enraf CIU/BPM</a:t>
            </a:r>
          </a:p>
          <a:p>
            <a:pPr lvl="2"/>
            <a:r>
              <a:rPr lang="sv-SE" sz="1400" smtClean="0"/>
              <a:t>802/811/813 GPP Servo</a:t>
            </a:r>
          </a:p>
          <a:p>
            <a:pPr lvl="2"/>
            <a:r>
              <a:rPr lang="sv-SE" sz="1400" smtClean="0"/>
              <a:t>811/813/854 GPU Servo</a:t>
            </a:r>
          </a:p>
          <a:p>
            <a:pPr lvl="2"/>
            <a:r>
              <a:rPr lang="sv-SE" sz="1400" smtClean="0"/>
              <a:t>873/971/973 GPU RTG</a:t>
            </a:r>
          </a:p>
          <a:p>
            <a:pPr lvl="1"/>
            <a:r>
              <a:rPr lang="sv-SE" sz="1800" smtClean="0"/>
              <a:t>Krohne</a:t>
            </a:r>
          </a:p>
          <a:p>
            <a:pPr lvl="2"/>
            <a:r>
              <a:rPr lang="sv-SE" sz="1400" smtClean="0"/>
              <a:t>BM70 RTG</a:t>
            </a:r>
          </a:p>
          <a:p>
            <a:pPr lvl="1"/>
            <a:r>
              <a:rPr lang="sv-SE" sz="1800" smtClean="0"/>
              <a:t>Whessoe WM500</a:t>
            </a:r>
          </a:p>
          <a:p>
            <a:pPr lvl="2"/>
            <a:r>
              <a:rPr lang="sv-SE" sz="1400" smtClean="0"/>
              <a:t>1071 Outstation</a:t>
            </a:r>
          </a:p>
          <a:p>
            <a:pPr lvl="2"/>
            <a:r>
              <a:rPr lang="sv-SE" sz="1400" smtClean="0"/>
              <a:t>1311 Transmitter</a:t>
            </a:r>
          </a:p>
          <a:p>
            <a:pPr lvl="2"/>
            <a:r>
              <a:rPr lang="sv-SE" sz="1400" smtClean="0"/>
              <a:t>1140 Servo</a:t>
            </a:r>
          </a:p>
          <a:p>
            <a:pPr lvl="1"/>
            <a:r>
              <a:rPr lang="sv-SE" sz="1800" smtClean="0"/>
              <a:t>Whessoe WM550</a:t>
            </a:r>
          </a:p>
          <a:p>
            <a:pPr lvl="2"/>
            <a:r>
              <a:rPr lang="sv-SE" sz="1400" smtClean="0"/>
              <a:t>1315 Transmitter</a:t>
            </a:r>
          </a:p>
          <a:p>
            <a:pPr lvl="2"/>
            <a:r>
              <a:rPr lang="sv-SE" sz="1400" smtClean="0"/>
              <a:t>ITG 50/60/70 Servo</a:t>
            </a:r>
          </a:p>
          <a:p>
            <a:pPr>
              <a:buFont typeface="Wingdings" pitchFamily="2" charset="2"/>
              <a:buNone/>
            </a:pPr>
            <a:endParaRPr lang="sv-SE" sz="2000" smtClean="0"/>
          </a:p>
        </p:txBody>
      </p:sp>
      <p:sp>
        <p:nvSpPr>
          <p:cNvPr id="307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sv-SE" sz="1800" smtClean="0"/>
              <a:t>Motherwell 4000/2800</a:t>
            </a:r>
          </a:p>
          <a:p>
            <a:pPr lvl="2"/>
            <a:r>
              <a:rPr lang="sv-SE" sz="1400" smtClean="0"/>
              <a:t>2800 Servo</a:t>
            </a:r>
          </a:p>
          <a:p>
            <a:pPr lvl="1"/>
            <a:r>
              <a:rPr lang="sv-SE" sz="1800" smtClean="0"/>
              <a:t>GPE</a:t>
            </a:r>
          </a:p>
          <a:p>
            <a:pPr lvl="1"/>
            <a:r>
              <a:rPr lang="sv-SE" sz="1800" smtClean="0"/>
              <a:t>Modbus master</a:t>
            </a:r>
          </a:p>
          <a:p>
            <a:pPr lvl="1"/>
            <a:r>
              <a:rPr lang="sv-SE" sz="1800" smtClean="0"/>
              <a:t>Analog/Digital I/O</a:t>
            </a:r>
          </a:p>
          <a:p>
            <a:r>
              <a:rPr lang="sv-SE" sz="2000" smtClean="0"/>
              <a:t>Hosts</a:t>
            </a:r>
          </a:p>
          <a:p>
            <a:pPr lvl="1"/>
            <a:r>
              <a:rPr lang="sv-SE" sz="1800" smtClean="0"/>
              <a:t>TankMaster</a:t>
            </a:r>
          </a:p>
          <a:p>
            <a:pPr lvl="1"/>
            <a:r>
              <a:rPr lang="sv-SE" sz="1800" smtClean="0"/>
              <a:t>Enraf CIU 858 Slave</a:t>
            </a:r>
          </a:p>
          <a:p>
            <a:pPr lvl="2"/>
            <a:r>
              <a:rPr lang="sv-SE" sz="1400" smtClean="0"/>
              <a:t>Emulates CIU 858</a:t>
            </a:r>
          </a:p>
          <a:p>
            <a:pPr lvl="1"/>
            <a:r>
              <a:rPr lang="sv-SE" sz="1800" smtClean="0"/>
              <a:t>Enraf ENTIS XL</a:t>
            </a:r>
          </a:p>
          <a:p>
            <a:pPr lvl="1"/>
            <a:r>
              <a:rPr lang="sv-SE" sz="1800" smtClean="0"/>
              <a:t>Enraf MICROLECT</a:t>
            </a:r>
          </a:p>
          <a:p>
            <a:pPr lvl="1"/>
            <a:r>
              <a:rPr lang="sv-SE" sz="1800" smtClean="0"/>
              <a:t>FoxBoro I/A</a:t>
            </a:r>
          </a:p>
          <a:p>
            <a:pPr lvl="1"/>
            <a:r>
              <a:rPr lang="sv-SE" sz="1800" smtClean="0"/>
              <a:t>Modbus Slave</a:t>
            </a:r>
          </a:p>
        </p:txBody>
      </p:sp>
      <p:sp>
        <p:nvSpPr>
          <p:cNvPr id="30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30DAC1-2BF6-4044-A533-CF32A9A3E10A}" type="slidenum">
              <a:rPr lang="en-US" smtClean="0">
                <a:latin typeface="Arial" pitchFamily="34" charset="0"/>
              </a:rPr>
              <a:pPr/>
              <a:t>38</a:t>
            </a:fld>
            <a:endParaRPr lang="en-US" dirty="0" smtClean="0">
              <a:latin typeface="Arial" pitchFamily="34" charset="0"/>
            </a:endParaRPr>
          </a:p>
        </p:txBody>
      </p:sp>
      <p:graphicFrame>
        <p:nvGraphicFramePr>
          <p:cNvPr id="3074" name="Object 12"/>
          <p:cNvGraphicFramePr>
            <a:graphicFrameLocks noChangeAspect="1"/>
          </p:cNvGraphicFramePr>
          <p:nvPr/>
        </p:nvGraphicFramePr>
        <p:xfrm>
          <a:off x="3500438" y="4143375"/>
          <a:ext cx="1725612" cy="2411413"/>
        </p:xfrm>
        <a:graphic>
          <a:graphicData uri="http://schemas.openxmlformats.org/presentationml/2006/ole">
            <p:oleObj spid="_x0000_s74754" name="Bitmap Image" r:id="rId3" imgW="4238095" imgH="5923810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FCU2165/75 in a Enraf system</a:t>
            </a:r>
            <a:r>
              <a:rPr lang="en-US" dirty="0" smtClean="0"/>
              <a:t> </a:t>
            </a: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/>
        </p:nvGraphicFramePr>
        <p:xfrm>
          <a:off x="4289425" y="1454150"/>
          <a:ext cx="717550" cy="920750"/>
        </p:xfrm>
        <a:graphic>
          <a:graphicData uri="http://schemas.openxmlformats.org/presentationml/2006/ole">
            <p:oleObj spid="_x0000_s75778" name="Bitmap Image" r:id="rId4" imgW="676369" imgH="800212" progId="PBrush">
              <p:embed/>
            </p:oleObj>
          </a:graphicData>
        </a:graphic>
      </p:graphicFrame>
      <p:pic>
        <p:nvPicPr>
          <p:cNvPr id="42" name="Picture 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1163" y="1768475"/>
            <a:ext cx="976312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4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6630988" y="2279650"/>
            <a:ext cx="519112" cy="1700213"/>
          </a:xfrm>
          <a:noFill/>
        </p:spPr>
      </p:pic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627063" y="3408363"/>
            <a:ext cx="1323975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Tank Master PC</a:t>
            </a: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487363" y="1319213"/>
            <a:ext cx="1182687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Enraf  PC</a:t>
            </a:r>
          </a:p>
          <a:p>
            <a:pPr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SW Entis</a:t>
            </a:r>
          </a:p>
        </p:txBody>
      </p:sp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1489075" y="1189038"/>
          <a:ext cx="1341438" cy="1216025"/>
        </p:xfrm>
        <a:graphic>
          <a:graphicData uri="http://schemas.openxmlformats.org/presentationml/2006/ole">
            <p:oleObj spid="_x0000_s75779" name="Bitmap Image" r:id="rId7" imgW="933580" imgH="781159" progId="PBrush">
              <p:embed/>
            </p:oleObj>
          </a:graphicData>
        </a:graphic>
      </p:graphicFrame>
      <p:pic>
        <p:nvPicPr>
          <p:cNvPr id="4105" name="Picture 5" descr="servogenomskär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788" y="4386263"/>
            <a:ext cx="9779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6" descr="Rex smal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43813" y="1173163"/>
            <a:ext cx="1357312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7" name="Line 8"/>
          <p:cNvSpPr>
            <a:spLocks noChangeShapeType="1"/>
          </p:cNvSpPr>
          <p:nvPr/>
        </p:nvSpPr>
        <p:spPr bwMode="auto">
          <a:xfrm>
            <a:off x="2805113" y="1830388"/>
            <a:ext cx="150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08" name="Line 9"/>
          <p:cNvSpPr>
            <a:spLocks noChangeShapeType="1"/>
          </p:cNvSpPr>
          <p:nvPr/>
        </p:nvSpPr>
        <p:spPr bwMode="auto">
          <a:xfrm>
            <a:off x="4986338" y="1849438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09" name="Line 10"/>
          <p:cNvSpPr>
            <a:spLocks noChangeShapeType="1"/>
          </p:cNvSpPr>
          <p:nvPr/>
        </p:nvSpPr>
        <p:spPr bwMode="auto">
          <a:xfrm flipH="1">
            <a:off x="5595938" y="2519363"/>
            <a:ext cx="1090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10" name="Line 11"/>
          <p:cNvSpPr>
            <a:spLocks noChangeShapeType="1"/>
          </p:cNvSpPr>
          <p:nvPr/>
        </p:nvSpPr>
        <p:spPr bwMode="auto">
          <a:xfrm flipH="1">
            <a:off x="5595938" y="48974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>
            <a:off x="5595938" y="1849438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54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6088" y="3216275"/>
            <a:ext cx="976312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746500" y="1855788"/>
            <a:ext cx="0" cy="14509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6" name="Line 17"/>
          <p:cNvSpPr>
            <a:spLocks noChangeShapeType="1"/>
          </p:cNvSpPr>
          <p:nvPr/>
        </p:nvSpPr>
        <p:spPr bwMode="auto">
          <a:xfrm>
            <a:off x="3748088" y="3294063"/>
            <a:ext cx="561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4115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09813" y="449897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450" y="451167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7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92250" y="4487863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Line 21"/>
          <p:cNvSpPr>
            <a:spLocks noChangeShapeType="1"/>
          </p:cNvSpPr>
          <p:nvPr/>
        </p:nvSpPr>
        <p:spPr bwMode="auto">
          <a:xfrm>
            <a:off x="4738688" y="3641725"/>
            <a:ext cx="0" cy="552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119" name="Line 22"/>
          <p:cNvSpPr>
            <a:spLocks noChangeShapeType="1"/>
          </p:cNvSpPr>
          <p:nvPr/>
        </p:nvSpPr>
        <p:spPr bwMode="auto">
          <a:xfrm>
            <a:off x="1803400" y="4198938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120" name="Line 23"/>
          <p:cNvSpPr>
            <a:spLocks noChangeShapeType="1"/>
          </p:cNvSpPr>
          <p:nvPr/>
        </p:nvSpPr>
        <p:spPr bwMode="auto">
          <a:xfrm>
            <a:off x="2593975" y="4198938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121" name="Line 24"/>
          <p:cNvSpPr>
            <a:spLocks noChangeShapeType="1"/>
          </p:cNvSpPr>
          <p:nvPr/>
        </p:nvSpPr>
        <p:spPr bwMode="auto">
          <a:xfrm>
            <a:off x="3490913" y="4213225"/>
            <a:ext cx="0" cy="3476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122" name="Line 25"/>
          <p:cNvSpPr>
            <a:spLocks noChangeShapeType="1"/>
          </p:cNvSpPr>
          <p:nvPr/>
        </p:nvSpPr>
        <p:spPr bwMode="auto">
          <a:xfrm>
            <a:off x="1808163" y="4194175"/>
            <a:ext cx="2941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5" name="Text Box 26"/>
          <p:cNvSpPr txBox="1">
            <a:spLocks noChangeArrowheads="1"/>
          </p:cNvSpPr>
          <p:nvPr/>
        </p:nvSpPr>
        <p:spPr bwMode="auto">
          <a:xfrm>
            <a:off x="3838575" y="1512888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3919538" y="299720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1452563" y="5910263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5311775" y="55721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Enraf 854 Servo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9" name="Text Box 32"/>
          <p:cNvSpPr txBox="1">
            <a:spLocks noChangeArrowheads="1"/>
          </p:cNvSpPr>
          <p:nvPr/>
        </p:nvSpPr>
        <p:spPr bwMode="auto">
          <a:xfrm>
            <a:off x="3397250" y="1176338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FCU2165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0" name="Text Box 33"/>
          <p:cNvSpPr txBox="1">
            <a:spLocks noChangeArrowheads="1"/>
          </p:cNvSpPr>
          <p:nvPr/>
        </p:nvSpPr>
        <p:spPr bwMode="auto">
          <a:xfrm>
            <a:off x="2052638" y="1524000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Emulating 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1" name="Line 34"/>
          <p:cNvSpPr>
            <a:spLocks noChangeShapeType="1"/>
          </p:cNvSpPr>
          <p:nvPr/>
        </p:nvSpPr>
        <p:spPr bwMode="auto">
          <a:xfrm>
            <a:off x="4737100" y="2306638"/>
            <a:ext cx="12700" cy="9572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2" name="Line 35"/>
          <p:cNvSpPr>
            <a:spLocks noChangeShapeType="1"/>
          </p:cNvSpPr>
          <p:nvPr/>
        </p:nvSpPr>
        <p:spPr bwMode="auto">
          <a:xfrm flipH="1">
            <a:off x="4737100" y="2292350"/>
            <a:ext cx="12700" cy="19018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73" name="Picture 3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438" y="2513013"/>
            <a:ext cx="1587500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Line 37"/>
          <p:cNvSpPr>
            <a:spLocks noChangeShapeType="1"/>
          </p:cNvSpPr>
          <p:nvPr/>
        </p:nvSpPr>
        <p:spPr bwMode="auto">
          <a:xfrm flipV="1">
            <a:off x="1936750" y="2030413"/>
            <a:ext cx="2371725" cy="11033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38" dur="1230" decel="100000"/>
                                        <p:tgtEl>
                                          <p:spTgt spid="5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39" dur="123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40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41" dur="1230" decel="10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42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47" dur="1230" decel="100000"/>
                                        <p:tgtEl>
                                          <p:spTgt spid="5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48" dur="1230" decel="10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49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50" dur="1230" decel="10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51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5" grpId="0" animBg="1"/>
      <p:bldP spid="56" grpId="0" animBg="1"/>
      <p:bldP spid="60" grpId="0" animBg="1"/>
      <p:bldP spid="65" grpId="0"/>
      <p:bldP spid="66" grpId="0"/>
      <p:bldP spid="69" grpId="0"/>
      <p:bldP spid="70" grpId="0"/>
      <p:bldP spid="70" grpId="1"/>
      <p:bldP spid="71" grpId="0" animBg="1"/>
      <p:bldP spid="71" grpId="1" animBg="1"/>
      <p:bldP spid="72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communication?</a:t>
            </a:r>
          </a:p>
        </p:txBody>
      </p:sp>
      <p:sp>
        <p:nvSpPr>
          <p:cNvPr id="3076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dirty="0" smtClean="0"/>
              <a:t>Electrical Interface</a:t>
            </a:r>
          </a:p>
          <a:p>
            <a:pPr lvl="1"/>
            <a:r>
              <a:rPr lang="sv-SE" sz="1800" dirty="0" smtClean="0"/>
              <a:t>Defines how to transfer binary data</a:t>
            </a:r>
          </a:p>
          <a:p>
            <a:pPr lvl="1"/>
            <a:r>
              <a:rPr lang="sv-SE" sz="1800" dirty="0" smtClean="0"/>
              <a:t>Voltage: RS232, RS485</a:t>
            </a:r>
          </a:p>
          <a:p>
            <a:pPr lvl="1"/>
            <a:r>
              <a:rPr lang="sv-SE" sz="1800" dirty="0" smtClean="0"/>
              <a:t>Frequence modulated: TRL/2</a:t>
            </a:r>
          </a:p>
          <a:p>
            <a:pPr lvl="1"/>
            <a:r>
              <a:rPr lang="sv-SE" sz="1800" dirty="0" smtClean="0"/>
              <a:t>Current loop</a:t>
            </a:r>
          </a:p>
          <a:p>
            <a:r>
              <a:rPr lang="sv-SE" sz="2000" dirty="0" smtClean="0"/>
              <a:t>Transmission</a:t>
            </a:r>
          </a:p>
          <a:p>
            <a:pPr lvl="1"/>
            <a:r>
              <a:rPr lang="sv-SE" sz="1800" dirty="0" smtClean="0"/>
              <a:t>Serial transmission</a:t>
            </a:r>
          </a:p>
          <a:p>
            <a:pPr lvl="1"/>
            <a:r>
              <a:rPr lang="sv-SE" sz="1800" dirty="0" smtClean="0"/>
              <a:t>Half duplex / Full duplex</a:t>
            </a:r>
          </a:p>
          <a:p>
            <a:r>
              <a:rPr lang="sv-SE" sz="2000" dirty="0" smtClean="0"/>
              <a:t>Communication Protocol</a:t>
            </a:r>
          </a:p>
          <a:p>
            <a:pPr lvl="1"/>
            <a:r>
              <a:rPr lang="sv-SE" sz="1600" dirty="0" smtClean="0"/>
              <a:t>Set of rules how to interpret packets of binary codes</a:t>
            </a:r>
          </a:p>
          <a:p>
            <a:pPr lvl="1"/>
            <a:r>
              <a:rPr lang="sv-SE" sz="1600" dirty="0" smtClean="0"/>
              <a:t>Modbus rtu, Hart, Profibus, FF</a:t>
            </a:r>
          </a:p>
        </p:txBody>
      </p:sp>
      <p:pic>
        <p:nvPicPr>
          <p:cNvPr id="3077" name="Picture 4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523038" y="1214438"/>
            <a:ext cx="1912937" cy="714375"/>
          </a:xfrm>
          <a:noFill/>
        </p:spPr>
      </p:pic>
      <p:pic>
        <p:nvPicPr>
          <p:cNvPr id="3078" name="Picture 4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604000" y="4071938"/>
            <a:ext cx="1968500" cy="714375"/>
          </a:xfrm>
          <a:noFill/>
        </p:spPr>
      </p:pic>
      <p:pic>
        <p:nvPicPr>
          <p:cNvPr id="3079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5175" y="5072063"/>
            <a:ext cx="4211638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5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3913" y="2143125"/>
            <a:ext cx="1724025" cy="15716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3081" name="Picture 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3838" y="1928813"/>
            <a:ext cx="1858962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6656388" y="2928938"/>
          <a:ext cx="1773237" cy="922337"/>
        </p:xfrm>
        <a:graphic>
          <a:graphicData uri="http://schemas.openxmlformats.org/presentationml/2006/ole">
            <p:oleObj spid="_x0000_s3074" name="Bitmap Image" r:id="rId9" imgW="3333333" imgH="1600000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Enraf GPP system</a:t>
            </a:r>
          </a:p>
        </p:txBody>
      </p:sp>
      <p:sp>
        <p:nvSpPr>
          <p:cNvPr id="5125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FCU 2165/75 can emulate an Enraf microlect</a:t>
            </a:r>
          </a:p>
          <a:p>
            <a:r>
              <a:rPr lang="sv-SE" sz="2400" smtClean="0"/>
              <a:t>Microlect not supported by Enraf anymore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894013" y="2071688"/>
          <a:ext cx="3963987" cy="4643437"/>
        </p:xfrm>
        <a:graphic>
          <a:graphicData uri="http://schemas.openxmlformats.org/presentationml/2006/ole">
            <p:oleObj spid="_x0000_s76802" name="Bitmap Image" r:id="rId4" imgW="3753374" imgH="4057143" progId="PBrush">
              <p:embed/>
            </p:oleObj>
          </a:graphicData>
        </a:graphic>
      </p:graphicFrame>
      <p:pic>
        <p:nvPicPr>
          <p:cNvPr id="22" name="Picture 267" descr="Rex 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4950" y="3714750"/>
            <a:ext cx="65405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73263" y="2286000"/>
            <a:ext cx="6165850" cy="3425825"/>
            <a:chOff x="2659" y="1115"/>
            <a:chExt cx="2597" cy="2478"/>
          </a:xfrm>
        </p:grpSpPr>
        <p:sp>
          <p:nvSpPr>
            <p:cNvPr id="5132" name="Line 5"/>
            <p:cNvSpPr>
              <a:spLocks noChangeShapeType="1"/>
            </p:cNvSpPr>
            <p:nvPr/>
          </p:nvSpPr>
          <p:spPr bwMode="auto">
            <a:xfrm flipV="1">
              <a:off x="2661" y="1115"/>
              <a:ext cx="2304" cy="247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5133" name="Line 6"/>
            <p:cNvSpPr>
              <a:spLocks noChangeShapeType="1"/>
            </p:cNvSpPr>
            <p:nvPr/>
          </p:nvSpPr>
          <p:spPr bwMode="auto">
            <a:xfrm flipH="1" flipV="1">
              <a:off x="2659" y="1205"/>
              <a:ext cx="2597" cy="233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5134" name="Text Box 7"/>
            <p:cNvSpPr txBox="1">
              <a:spLocks noChangeArrowheads="1"/>
            </p:cNvSpPr>
            <p:nvPr/>
          </p:nvSpPr>
          <p:spPr bwMode="auto">
            <a:xfrm>
              <a:off x="2884" y="2219"/>
              <a:ext cx="2078" cy="3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635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r>
                <a:rPr lang="en-GB" dirty="0">
                  <a:solidFill>
                    <a:srgbClr val="F40A04"/>
                  </a:solidFill>
                  <a:latin typeface="Times New Roman" pitchFamily="18" charset="0"/>
                </a:rPr>
                <a:t>Not for REX Emulation</a:t>
              </a:r>
              <a:endParaRPr lang="sv-SE">
                <a:solidFill>
                  <a:srgbClr val="F40A04"/>
                </a:solidFill>
                <a:latin typeface="Times New Roman" pitchFamily="18" charset="0"/>
              </a:endParaRPr>
            </a:p>
          </p:txBody>
        </p:sp>
      </p:grpSp>
      <p:pic>
        <p:nvPicPr>
          <p:cNvPr id="27" name="Picture 274" descr="Rex 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6375" y="4651375"/>
            <a:ext cx="6826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6" descr="Rex 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7488" y="5622925"/>
            <a:ext cx="67151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78"/>
          <p:cNvSpPr txBox="1">
            <a:spLocks noChangeArrowheads="1"/>
          </p:cNvSpPr>
          <p:nvPr/>
        </p:nvSpPr>
        <p:spPr bwMode="auto">
          <a:xfrm>
            <a:off x="3143250" y="3752850"/>
            <a:ext cx="91122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dirty="0">
                <a:solidFill>
                  <a:schemeClr val="tx1"/>
                </a:solidFill>
                <a:latin typeface="+mj-lt"/>
              </a:rPr>
              <a:t>GPP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Text Box 280"/>
          <p:cNvSpPr txBox="1">
            <a:spLocks noChangeArrowheads="1"/>
          </p:cNvSpPr>
          <p:nvPr/>
        </p:nvSpPr>
        <p:spPr bwMode="auto">
          <a:xfrm>
            <a:off x="3143250" y="5535613"/>
            <a:ext cx="91122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dirty="0">
                <a:solidFill>
                  <a:schemeClr val="tx1"/>
                </a:solidFill>
                <a:latin typeface="+mj-lt"/>
              </a:rPr>
              <a:t>GPP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9398" name="Object 12"/>
          <p:cNvGraphicFramePr>
            <a:graphicFrameLocks noChangeAspect="1"/>
          </p:cNvGraphicFramePr>
          <p:nvPr/>
        </p:nvGraphicFramePr>
        <p:xfrm>
          <a:off x="4286250" y="3143250"/>
          <a:ext cx="1123950" cy="1571625"/>
        </p:xfrm>
        <a:graphic>
          <a:graphicData uri="http://schemas.openxmlformats.org/presentationml/2006/ole">
            <p:oleObj spid="_x0000_s76803" name="Bitmap Image" r:id="rId6" imgW="4238095" imgH="5923810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2286000"/>
            <a:ext cx="8343900" cy="2292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Emulation levels</a:t>
            </a:r>
          </a:p>
        </p:txBody>
      </p:sp>
      <p:sp>
        <p:nvSpPr>
          <p:cNvPr id="38916" name="WordArt 4"/>
          <p:cNvSpPr>
            <a:spLocks noChangeArrowheads="1" noChangeShapeType="1" noTextEdit="1"/>
          </p:cNvSpPr>
          <p:nvPr/>
        </p:nvSpPr>
        <p:spPr bwMode="auto">
          <a:xfrm>
            <a:off x="6286500" y="4000500"/>
            <a:ext cx="2603500" cy="552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sv-SE" sz="3600" kern="1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ahoma"/>
                <a:cs typeface="Tahoma"/>
              </a:rPr>
              <a:t>Control room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Control Room Level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TankMaster collects field data from other vendor’s equipment</a:t>
            </a:r>
          </a:p>
          <a:p>
            <a:pPr lvl="1"/>
            <a:r>
              <a:rPr lang="sv-SE" sz="2000" dirty="0" smtClean="0"/>
              <a:t>Enraf</a:t>
            </a:r>
          </a:p>
          <a:p>
            <a:pPr lvl="2"/>
            <a:r>
              <a:rPr lang="sv-SE" sz="1600" dirty="0" smtClean="0"/>
              <a:t>CIU Prime</a:t>
            </a:r>
          </a:p>
          <a:p>
            <a:pPr lvl="2"/>
            <a:r>
              <a:rPr lang="sv-SE" sz="1600" dirty="0" smtClean="0"/>
              <a:t>CIU 858</a:t>
            </a:r>
          </a:p>
          <a:p>
            <a:pPr lvl="2"/>
            <a:r>
              <a:rPr lang="sv-SE" sz="1600" dirty="0" smtClean="0"/>
              <a:t>Direct from gauges</a:t>
            </a:r>
          </a:p>
          <a:p>
            <a:pPr lvl="1"/>
            <a:r>
              <a:rPr lang="sv-SE" sz="2000" dirty="0" smtClean="0"/>
              <a:t>Endress+Hauser</a:t>
            </a:r>
          </a:p>
          <a:p>
            <a:pPr lvl="2"/>
            <a:r>
              <a:rPr lang="sv-SE" sz="1600" dirty="0" smtClean="0"/>
              <a:t>MDP-II</a:t>
            </a:r>
          </a:p>
          <a:p>
            <a:pPr lvl="1"/>
            <a:r>
              <a:rPr lang="sv-SE" sz="2000" dirty="0" smtClean="0"/>
              <a:t>DS4</a:t>
            </a:r>
          </a:p>
          <a:p>
            <a:r>
              <a:rPr lang="sv-SE" sz="2400" dirty="0" smtClean="0"/>
              <a:t>TankMaster collects data from PLC/Host systems</a:t>
            </a:r>
          </a:p>
          <a:p>
            <a:pPr lvl="1"/>
            <a:r>
              <a:rPr lang="sv-SE" sz="2000" dirty="0" smtClean="0"/>
              <a:t>Generic Modbus master</a:t>
            </a:r>
          </a:p>
          <a:p>
            <a:pPr lvl="1"/>
            <a:r>
              <a:rPr lang="sv-SE" sz="2000" dirty="0" smtClean="0"/>
              <a:t>Generic OPC master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AEA768-C16B-4A3A-B91E-D743840033B5}" type="slidenum">
              <a:rPr lang="en-US" smtClean="0">
                <a:latin typeface="Arial" pitchFamily="34" charset="0"/>
              </a:rPr>
              <a:pPr/>
              <a:t>42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Tank Master in a Enraf system</a:t>
            </a:r>
          </a:p>
        </p:txBody>
      </p:sp>
      <p:pic>
        <p:nvPicPr>
          <p:cNvPr id="6148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9988" y="2301875"/>
            <a:ext cx="490537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246" descr="Rex 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3988" y="1317625"/>
            <a:ext cx="8699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0200" y="1611313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714375" y="1300163"/>
            <a:ext cx="1360488" cy="2714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000" b="0" dirty="0">
                <a:solidFill>
                  <a:schemeClr val="tx1"/>
                </a:solidFill>
                <a:latin typeface="+mj-lt"/>
              </a:rPr>
              <a:t>Enraf PC SW Entis</a:t>
            </a:r>
          </a:p>
        </p:txBody>
      </p:sp>
      <p:graphicFrame>
        <p:nvGraphicFramePr>
          <p:cNvPr id="38" name="Object 5"/>
          <p:cNvGraphicFramePr>
            <a:graphicFrameLocks noChangeAspect="1"/>
          </p:cNvGraphicFramePr>
          <p:nvPr/>
        </p:nvGraphicFramePr>
        <p:xfrm>
          <a:off x="2152650" y="1214438"/>
          <a:ext cx="1054100" cy="955675"/>
        </p:xfrm>
        <a:graphic>
          <a:graphicData uri="http://schemas.openxmlformats.org/presentationml/2006/ole">
            <p:oleObj spid="_x0000_s77826" name="Bitmap Image" r:id="rId7" imgW="933580" imgH="781159" progId="PBrush">
              <p:embed/>
            </p:oleObj>
          </a:graphicData>
        </a:graphic>
      </p:graphicFrame>
      <p:pic>
        <p:nvPicPr>
          <p:cNvPr id="6152" name="Picture 6" descr="servogenomskär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0938" y="4176713"/>
            <a:ext cx="1365250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4937125" y="1787525"/>
            <a:ext cx="2989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 flipH="1">
            <a:off x="5546725" y="24574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155" name="Line 12"/>
          <p:cNvSpPr>
            <a:spLocks noChangeShapeType="1"/>
          </p:cNvSpPr>
          <p:nvPr/>
        </p:nvSpPr>
        <p:spPr bwMode="auto">
          <a:xfrm flipH="1">
            <a:off x="5546725" y="48355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156" name="Line 13"/>
          <p:cNvSpPr>
            <a:spLocks noChangeShapeType="1"/>
          </p:cNvSpPr>
          <p:nvPr/>
        </p:nvSpPr>
        <p:spPr bwMode="auto">
          <a:xfrm>
            <a:off x="5546725" y="1787525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157" name="Line 17"/>
          <p:cNvSpPr>
            <a:spLocks noChangeShapeType="1"/>
          </p:cNvSpPr>
          <p:nvPr/>
        </p:nvSpPr>
        <p:spPr bwMode="auto">
          <a:xfrm>
            <a:off x="3683000" y="1765300"/>
            <a:ext cx="0" cy="10890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58" name="Line 18"/>
          <p:cNvSpPr>
            <a:spLocks noChangeShapeType="1"/>
          </p:cNvSpPr>
          <p:nvPr/>
        </p:nvSpPr>
        <p:spPr bwMode="auto">
          <a:xfrm>
            <a:off x="3683000" y="2868613"/>
            <a:ext cx="817563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6159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0600" y="4437063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0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8850" y="4449763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1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8550" y="4425950"/>
            <a:ext cx="490538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2" name="Line 22"/>
          <p:cNvSpPr>
            <a:spLocks noChangeShapeType="1"/>
          </p:cNvSpPr>
          <p:nvPr/>
        </p:nvSpPr>
        <p:spPr bwMode="auto">
          <a:xfrm>
            <a:off x="4702175" y="3071813"/>
            <a:ext cx="0" cy="1060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3" name="Line 23"/>
          <p:cNvSpPr>
            <a:spLocks noChangeShapeType="1"/>
          </p:cNvSpPr>
          <p:nvPr/>
        </p:nvSpPr>
        <p:spPr bwMode="auto">
          <a:xfrm>
            <a:off x="1411288" y="4137025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4" name="Line 24"/>
          <p:cNvSpPr>
            <a:spLocks noChangeShapeType="1"/>
          </p:cNvSpPr>
          <p:nvPr/>
        </p:nvSpPr>
        <p:spPr bwMode="auto">
          <a:xfrm>
            <a:off x="2544763" y="4137025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5" name="Line 25"/>
          <p:cNvSpPr>
            <a:spLocks noChangeShapeType="1"/>
          </p:cNvSpPr>
          <p:nvPr/>
        </p:nvSpPr>
        <p:spPr bwMode="auto">
          <a:xfrm>
            <a:off x="3757613" y="4151313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6" name="Line 26"/>
          <p:cNvSpPr>
            <a:spLocks noChangeShapeType="1"/>
          </p:cNvSpPr>
          <p:nvPr/>
        </p:nvSpPr>
        <p:spPr bwMode="auto">
          <a:xfrm>
            <a:off x="1409700" y="4132263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4" name="Text Box 27"/>
          <p:cNvSpPr txBox="1">
            <a:spLocks noChangeArrowheads="1"/>
          </p:cNvSpPr>
          <p:nvPr/>
        </p:nvSpPr>
        <p:spPr bwMode="auto">
          <a:xfrm>
            <a:off x="3789363" y="1387475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1403350" y="5848350"/>
            <a:ext cx="2544763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Text Box 30"/>
          <p:cNvSpPr txBox="1">
            <a:spLocks noChangeArrowheads="1"/>
          </p:cNvSpPr>
          <p:nvPr/>
        </p:nvSpPr>
        <p:spPr bwMode="auto">
          <a:xfrm>
            <a:off x="5207000" y="5816600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Enraf 854 Servo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Text Box 241"/>
          <p:cNvSpPr txBox="1">
            <a:spLocks noChangeArrowheads="1"/>
          </p:cNvSpPr>
          <p:nvPr/>
        </p:nvSpPr>
        <p:spPr bwMode="auto">
          <a:xfrm>
            <a:off x="571500" y="3071813"/>
            <a:ext cx="238442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Tank Master direct to CIU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8" name="Picture 3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674688" y="1857375"/>
            <a:ext cx="1544637" cy="1204913"/>
          </a:xfrm>
          <a:noFill/>
        </p:spPr>
      </p:pic>
      <p:sp>
        <p:nvSpPr>
          <p:cNvPr id="6172" name="Line 9"/>
          <p:cNvSpPr>
            <a:spLocks noChangeShapeType="1"/>
          </p:cNvSpPr>
          <p:nvPr/>
        </p:nvSpPr>
        <p:spPr bwMode="auto">
          <a:xfrm flipV="1">
            <a:off x="3692525" y="1754188"/>
            <a:ext cx="51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0" name="Line 247"/>
          <p:cNvSpPr>
            <a:spLocks noChangeShapeType="1"/>
          </p:cNvSpPr>
          <p:nvPr/>
        </p:nvSpPr>
        <p:spPr bwMode="auto">
          <a:xfrm flipV="1">
            <a:off x="2008188" y="1751013"/>
            <a:ext cx="1689100" cy="9286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" name="Line 248"/>
          <p:cNvSpPr>
            <a:spLocks noChangeShapeType="1"/>
          </p:cNvSpPr>
          <p:nvPr/>
        </p:nvSpPr>
        <p:spPr bwMode="auto">
          <a:xfrm flipV="1">
            <a:off x="2992438" y="1752600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6175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86275" y="2500313"/>
            <a:ext cx="5048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 Box 27"/>
          <p:cNvSpPr txBox="1">
            <a:spLocks noChangeArrowheads="1"/>
          </p:cNvSpPr>
          <p:nvPr/>
        </p:nvSpPr>
        <p:spPr bwMode="auto">
          <a:xfrm>
            <a:off x="3929063" y="228600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CIU 858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7" grpId="0"/>
      <p:bldP spid="60" grpId="0" animBg="1"/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Tank Master in a Enraf system</a:t>
            </a:r>
          </a:p>
        </p:txBody>
      </p:sp>
      <p:pic>
        <p:nvPicPr>
          <p:cNvPr id="7172" name="Picture 32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1125" y="2914650"/>
            <a:ext cx="8683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2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4300" y="1393825"/>
            <a:ext cx="8683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20700" y="1384300"/>
            <a:ext cx="1323975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dirty="0">
                <a:solidFill>
                  <a:schemeClr val="tx1"/>
                </a:solidFill>
                <a:latin typeface="Tahoma" pitchFamily="34" charset="0"/>
              </a:rPr>
              <a:t>Enraf  PC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itchFamily="34" charset="0"/>
              </a:rPr>
              <a:t>SW Entis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662113" y="1254125"/>
          <a:ext cx="1341437" cy="1216025"/>
        </p:xfrm>
        <a:graphic>
          <a:graphicData uri="http://schemas.openxmlformats.org/presentationml/2006/ole">
            <p:oleObj spid="_x0000_s78850" name="Bitmap Image" r:id="rId5" imgW="933580" imgH="781159" progId="PBrush">
              <p:embed/>
            </p:oleObj>
          </a:graphicData>
        </a:graphic>
      </p:graphicFrame>
      <p:sp>
        <p:nvSpPr>
          <p:cNvPr id="7175" name="Line 9"/>
          <p:cNvSpPr>
            <a:spLocks noChangeShapeType="1"/>
          </p:cNvSpPr>
          <p:nvPr/>
        </p:nvSpPr>
        <p:spPr bwMode="auto">
          <a:xfrm>
            <a:off x="5903913" y="1885950"/>
            <a:ext cx="2055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176" name="Line 14"/>
          <p:cNvSpPr>
            <a:spLocks noChangeShapeType="1"/>
          </p:cNvSpPr>
          <p:nvPr/>
        </p:nvSpPr>
        <p:spPr bwMode="auto">
          <a:xfrm>
            <a:off x="3471863" y="2268538"/>
            <a:ext cx="0" cy="7270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7177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47875" y="4376738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6125" y="4389438"/>
            <a:ext cx="490538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7413" y="436562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0" name="Line 19"/>
          <p:cNvSpPr>
            <a:spLocks noChangeShapeType="1"/>
          </p:cNvSpPr>
          <p:nvPr/>
        </p:nvSpPr>
        <p:spPr bwMode="auto">
          <a:xfrm>
            <a:off x="4489450" y="3198813"/>
            <a:ext cx="11113" cy="8731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1" name="Line 20"/>
          <p:cNvSpPr>
            <a:spLocks noChangeShapeType="1"/>
          </p:cNvSpPr>
          <p:nvPr/>
        </p:nvSpPr>
        <p:spPr bwMode="auto">
          <a:xfrm>
            <a:off x="1198563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2" name="Line 21"/>
          <p:cNvSpPr>
            <a:spLocks noChangeShapeType="1"/>
          </p:cNvSpPr>
          <p:nvPr/>
        </p:nvSpPr>
        <p:spPr bwMode="auto">
          <a:xfrm>
            <a:off x="23320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3" name="Line 22"/>
          <p:cNvSpPr>
            <a:spLocks noChangeShapeType="1"/>
          </p:cNvSpPr>
          <p:nvPr/>
        </p:nvSpPr>
        <p:spPr bwMode="auto">
          <a:xfrm>
            <a:off x="3546475" y="4090988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4" name="Line 23"/>
          <p:cNvSpPr>
            <a:spLocks noChangeShapeType="1"/>
          </p:cNvSpPr>
          <p:nvPr/>
        </p:nvSpPr>
        <p:spPr bwMode="auto">
          <a:xfrm>
            <a:off x="1211263" y="4071938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1190625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186" name="Picture 2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765175" y="1143000"/>
            <a:ext cx="2346325" cy="1612900"/>
          </a:xfrm>
          <a:noFill/>
        </p:spPr>
      </p:pic>
      <p:sp>
        <p:nvSpPr>
          <p:cNvPr id="7187" name="Line 29"/>
          <p:cNvSpPr>
            <a:spLocks noChangeShapeType="1"/>
          </p:cNvSpPr>
          <p:nvPr/>
        </p:nvSpPr>
        <p:spPr bwMode="auto">
          <a:xfrm>
            <a:off x="2730500" y="1866900"/>
            <a:ext cx="2419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7188" name="Picture 30" descr="Fc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65725" y="1511300"/>
            <a:ext cx="79375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9" name="Picture 31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4338638"/>
            <a:ext cx="868362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Line 35"/>
          <p:cNvSpPr>
            <a:spLocks noChangeShapeType="1"/>
          </p:cNvSpPr>
          <p:nvPr/>
        </p:nvSpPr>
        <p:spPr bwMode="auto">
          <a:xfrm>
            <a:off x="6954838" y="1892300"/>
            <a:ext cx="0" cy="29035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91" name="Line 36"/>
          <p:cNvSpPr>
            <a:spLocks noChangeShapeType="1"/>
          </p:cNvSpPr>
          <p:nvPr/>
        </p:nvSpPr>
        <p:spPr bwMode="auto">
          <a:xfrm>
            <a:off x="6953250" y="3430588"/>
            <a:ext cx="965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92" name="Line 37"/>
          <p:cNvSpPr>
            <a:spLocks noChangeShapeType="1"/>
          </p:cNvSpPr>
          <p:nvPr/>
        </p:nvSpPr>
        <p:spPr bwMode="auto">
          <a:xfrm>
            <a:off x="6954838" y="4810125"/>
            <a:ext cx="9937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93" name="Line 38"/>
          <p:cNvSpPr>
            <a:spLocks noChangeShapeType="1"/>
          </p:cNvSpPr>
          <p:nvPr/>
        </p:nvSpPr>
        <p:spPr bwMode="auto">
          <a:xfrm flipH="1">
            <a:off x="2935288" y="2255838"/>
            <a:ext cx="5365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94" name="Line 39"/>
          <p:cNvSpPr>
            <a:spLocks noChangeShapeType="1"/>
          </p:cNvSpPr>
          <p:nvPr/>
        </p:nvSpPr>
        <p:spPr bwMode="auto">
          <a:xfrm>
            <a:off x="2720975" y="1863725"/>
            <a:ext cx="0" cy="1889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95" name="Line 15"/>
          <p:cNvSpPr>
            <a:spLocks noChangeShapeType="1"/>
          </p:cNvSpPr>
          <p:nvPr/>
        </p:nvSpPr>
        <p:spPr bwMode="auto">
          <a:xfrm>
            <a:off x="3471863" y="2995613"/>
            <a:ext cx="815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719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2619375"/>
            <a:ext cx="5048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 Box 27"/>
          <p:cNvSpPr txBox="1">
            <a:spLocks noChangeArrowheads="1"/>
          </p:cNvSpPr>
          <p:nvPr/>
        </p:nvSpPr>
        <p:spPr bwMode="auto">
          <a:xfrm>
            <a:off x="3729038" y="2405063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CIU 858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Tank Master in a Enraf system</a:t>
            </a:r>
          </a:p>
        </p:txBody>
      </p:sp>
      <p:pic>
        <p:nvPicPr>
          <p:cNvPr id="8196" name="Picture 2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1125" y="2914650"/>
            <a:ext cx="8683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3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4300" y="1393825"/>
            <a:ext cx="8683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520700" y="1384300"/>
            <a:ext cx="1323975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dirty="0">
                <a:solidFill>
                  <a:schemeClr val="tx1"/>
                </a:solidFill>
                <a:latin typeface="Tahoma" pitchFamily="34" charset="0"/>
              </a:rPr>
              <a:t>Enraf  PC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itchFamily="34" charset="0"/>
              </a:rPr>
              <a:t>SW Entis</a:t>
            </a: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1662113" y="1254125"/>
          <a:ext cx="1341437" cy="1216025"/>
        </p:xfrm>
        <a:graphic>
          <a:graphicData uri="http://schemas.openxmlformats.org/presentationml/2006/ole">
            <p:oleObj spid="_x0000_s79874" name="Bitmap Image" r:id="rId5" imgW="933580" imgH="781159" progId="PBrush">
              <p:embed/>
            </p:oleObj>
          </a:graphicData>
        </a:graphic>
      </p:graphicFrame>
      <p:sp>
        <p:nvSpPr>
          <p:cNvPr id="8199" name="Line 9"/>
          <p:cNvSpPr>
            <a:spLocks noChangeShapeType="1"/>
          </p:cNvSpPr>
          <p:nvPr/>
        </p:nvSpPr>
        <p:spPr bwMode="auto">
          <a:xfrm>
            <a:off x="3471863" y="2268538"/>
            <a:ext cx="0" cy="7270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00" name="Line 10"/>
          <p:cNvSpPr>
            <a:spLocks noChangeShapeType="1"/>
          </p:cNvSpPr>
          <p:nvPr/>
        </p:nvSpPr>
        <p:spPr bwMode="auto">
          <a:xfrm>
            <a:off x="3471863" y="2995613"/>
            <a:ext cx="7762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8201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47875" y="4564063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7413" y="4552950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Line 14"/>
          <p:cNvSpPr>
            <a:spLocks noChangeShapeType="1"/>
          </p:cNvSpPr>
          <p:nvPr/>
        </p:nvSpPr>
        <p:spPr bwMode="auto">
          <a:xfrm>
            <a:off x="4489450" y="3198813"/>
            <a:ext cx="0" cy="1060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04" name="Line 15"/>
          <p:cNvSpPr>
            <a:spLocks noChangeShapeType="1"/>
          </p:cNvSpPr>
          <p:nvPr/>
        </p:nvSpPr>
        <p:spPr bwMode="auto">
          <a:xfrm>
            <a:off x="1198563" y="4264025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05" name="Line 16"/>
          <p:cNvSpPr>
            <a:spLocks noChangeShapeType="1"/>
          </p:cNvSpPr>
          <p:nvPr/>
        </p:nvSpPr>
        <p:spPr bwMode="auto">
          <a:xfrm>
            <a:off x="2332038" y="4264025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06" name="Line 17"/>
          <p:cNvSpPr>
            <a:spLocks noChangeShapeType="1"/>
          </p:cNvSpPr>
          <p:nvPr/>
        </p:nvSpPr>
        <p:spPr bwMode="auto">
          <a:xfrm>
            <a:off x="3546475" y="4278313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07" name="Line 18"/>
          <p:cNvSpPr>
            <a:spLocks noChangeShapeType="1"/>
          </p:cNvSpPr>
          <p:nvPr/>
        </p:nvSpPr>
        <p:spPr bwMode="auto">
          <a:xfrm>
            <a:off x="1196975" y="4259263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8208" name="Picture 2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765175" y="1143000"/>
            <a:ext cx="2346325" cy="1612900"/>
          </a:xfrm>
          <a:noFill/>
        </p:spPr>
      </p:pic>
      <p:sp>
        <p:nvSpPr>
          <p:cNvPr id="8209" name="Line 22"/>
          <p:cNvSpPr>
            <a:spLocks noChangeShapeType="1"/>
          </p:cNvSpPr>
          <p:nvPr/>
        </p:nvSpPr>
        <p:spPr bwMode="auto">
          <a:xfrm>
            <a:off x="2730500" y="1866900"/>
            <a:ext cx="2419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8210" name="Picture 23" descr="Fc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65725" y="1511300"/>
            <a:ext cx="79375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1" name="Picture 24" descr="Rex 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4338638"/>
            <a:ext cx="868362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2" name="Line 27"/>
          <p:cNvSpPr>
            <a:spLocks noChangeShapeType="1"/>
          </p:cNvSpPr>
          <p:nvPr/>
        </p:nvSpPr>
        <p:spPr bwMode="auto">
          <a:xfrm>
            <a:off x="6954838" y="1892300"/>
            <a:ext cx="0" cy="29178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13" name="Line 28"/>
          <p:cNvSpPr>
            <a:spLocks noChangeShapeType="1"/>
          </p:cNvSpPr>
          <p:nvPr/>
        </p:nvSpPr>
        <p:spPr bwMode="auto">
          <a:xfrm>
            <a:off x="6942138" y="3430588"/>
            <a:ext cx="965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14" name="Line 29"/>
          <p:cNvSpPr>
            <a:spLocks noChangeShapeType="1"/>
          </p:cNvSpPr>
          <p:nvPr/>
        </p:nvSpPr>
        <p:spPr bwMode="auto">
          <a:xfrm>
            <a:off x="6954838" y="4810125"/>
            <a:ext cx="9937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15" name="Line 30"/>
          <p:cNvSpPr>
            <a:spLocks noChangeShapeType="1"/>
          </p:cNvSpPr>
          <p:nvPr/>
        </p:nvSpPr>
        <p:spPr bwMode="auto">
          <a:xfrm flipH="1">
            <a:off x="2935288" y="2255838"/>
            <a:ext cx="5365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8216" name="Line 31"/>
          <p:cNvSpPr>
            <a:spLocks noChangeShapeType="1"/>
          </p:cNvSpPr>
          <p:nvPr/>
        </p:nvSpPr>
        <p:spPr bwMode="auto">
          <a:xfrm>
            <a:off x="2720975" y="1863725"/>
            <a:ext cx="0" cy="1889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8217" name="Picture 3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35400" y="2773363"/>
            <a:ext cx="9302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857625" y="2505075"/>
            <a:ext cx="714375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lIns="95271" tIns="47636" rIns="95271" bIns="47636">
            <a:spAutoFit/>
          </a:bodyPr>
          <a:lstStyle/>
          <a:p>
            <a:pPr>
              <a:defRPr/>
            </a:pPr>
            <a:r>
              <a:rPr lang="en-GB" sz="1000" b="0" dirty="0">
                <a:solidFill>
                  <a:schemeClr val="tx1"/>
                </a:solidFill>
                <a:latin typeface="+mj-lt"/>
              </a:rPr>
              <a:t>EBM</a:t>
            </a:r>
          </a:p>
        </p:txBody>
      </p:sp>
      <p:pic>
        <p:nvPicPr>
          <p:cNvPr id="8219" name="Picture 34" descr="servogenomskär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0563" y="4551363"/>
            <a:ext cx="869950" cy="117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20" name="Line 36"/>
          <p:cNvSpPr>
            <a:spLocks noChangeShapeType="1"/>
          </p:cNvSpPr>
          <p:nvPr/>
        </p:nvSpPr>
        <p:spPr bwMode="auto">
          <a:xfrm>
            <a:off x="5903913" y="1885950"/>
            <a:ext cx="2055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Service commands to servo gauges</a:t>
            </a:r>
          </a:p>
        </p:txBody>
      </p:sp>
      <p:sp>
        <p:nvSpPr>
          <p:cNvPr id="40963" name="Content Placeholder 6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143500" cy="4546600"/>
          </a:xfrm>
        </p:spPr>
        <p:txBody>
          <a:bodyPr/>
          <a:lstStyle/>
          <a:p>
            <a:r>
              <a:rPr lang="sv-SE" sz="2400" smtClean="0"/>
              <a:t>Servo commands used in Entis are supported in TankMaster</a:t>
            </a:r>
          </a:p>
          <a:p>
            <a:pPr lvl="1"/>
            <a:r>
              <a:rPr lang="sv-SE" sz="2000" smtClean="0"/>
              <a:t>Freeze</a:t>
            </a:r>
          </a:p>
          <a:p>
            <a:pPr lvl="2"/>
            <a:r>
              <a:rPr lang="sv-SE" sz="1800" smtClean="0"/>
              <a:t>Stops servo</a:t>
            </a:r>
          </a:p>
          <a:p>
            <a:pPr lvl="1"/>
            <a:r>
              <a:rPr lang="sv-SE" sz="2000" smtClean="0"/>
              <a:t>Park</a:t>
            </a:r>
          </a:p>
          <a:p>
            <a:pPr lvl="2"/>
            <a:r>
              <a:rPr lang="sv-SE" sz="1800" smtClean="0"/>
              <a:t>Raise displacer to park position</a:t>
            </a:r>
          </a:p>
          <a:p>
            <a:pPr lvl="2"/>
            <a:r>
              <a:rPr lang="sv-SE" sz="1800" smtClean="0"/>
              <a:t>Might be necessary during pumping</a:t>
            </a:r>
          </a:p>
          <a:p>
            <a:pPr lvl="1"/>
            <a:r>
              <a:rPr lang="sv-SE" sz="2000" smtClean="0"/>
              <a:t>Measure</a:t>
            </a:r>
          </a:p>
          <a:p>
            <a:pPr lvl="2"/>
            <a:r>
              <a:rPr lang="sv-SE" sz="1800" smtClean="0"/>
              <a:t>Unlocks servo if parked or blocked</a:t>
            </a:r>
          </a:p>
          <a:p>
            <a:pPr lvl="1"/>
            <a:r>
              <a:rPr lang="sv-SE" sz="2000" smtClean="0"/>
              <a:t>Test</a:t>
            </a:r>
          </a:p>
          <a:p>
            <a:pPr lvl="2"/>
            <a:r>
              <a:rPr lang="sv-SE" sz="1800" smtClean="0"/>
              <a:t>Raises displacer for 5 secs then lower it again</a:t>
            </a:r>
          </a:p>
          <a:p>
            <a:pPr lvl="1"/>
            <a:r>
              <a:rPr lang="sv-SE" sz="2000" smtClean="0"/>
              <a:t>Search for water level</a:t>
            </a:r>
          </a:p>
          <a:p>
            <a:endParaRPr lang="sv-SE" sz="240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8E717F-45FB-4A60-9F06-E373A58F446F}" type="slidenum">
              <a:rPr lang="en-US" smtClean="0">
                <a:latin typeface="Arial" pitchFamily="34" charset="0"/>
              </a:rPr>
              <a:pPr/>
              <a:t>46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40965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00725" y="1784350"/>
            <a:ext cx="2914650" cy="33909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Competitor system: Enraf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GPP System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1988" name="Rectangle 228"/>
          <p:cNvSpPr>
            <a:spLocks noChangeArrowheads="1"/>
          </p:cNvSpPr>
          <p:nvPr/>
        </p:nvSpPr>
        <p:spPr bwMode="auto">
          <a:xfrm>
            <a:off x="2106613" y="2108200"/>
            <a:ext cx="3889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dirty="0"/>
              <a:t>Entis+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2" name="Group 243"/>
          <p:cNvGrpSpPr>
            <a:grpSpLocks/>
          </p:cNvGrpSpPr>
          <p:nvPr/>
        </p:nvGrpSpPr>
        <p:grpSpPr bwMode="auto">
          <a:xfrm>
            <a:off x="571500" y="1714500"/>
            <a:ext cx="7289800" cy="4310063"/>
            <a:chOff x="946" y="1132"/>
            <a:chExt cx="4653" cy="24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235" y="1288"/>
              <a:ext cx="4205" cy="2158"/>
              <a:chOff x="2659" y="1115"/>
              <a:chExt cx="2597" cy="2478"/>
            </a:xfrm>
          </p:grpSpPr>
          <p:sp>
            <p:nvSpPr>
              <p:cNvPr id="42223" name="Line 6"/>
              <p:cNvSpPr>
                <a:spLocks noChangeShapeType="1"/>
              </p:cNvSpPr>
              <p:nvPr/>
            </p:nvSpPr>
            <p:spPr bwMode="auto">
              <a:xfrm flipV="1">
                <a:off x="2661" y="1115"/>
                <a:ext cx="2304" cy="2478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lIns="95271" tIns="47636" rIns="95271" bIns="47636"/>
              <a:lstStyle/>
              <a:p>
                <a:endParaRPr lang="sv-SE"/>
              </a:p>
            </p:txBody>
          </p:sp>
          <p:sp>
            <p:nvSpPr>
              <p:cNvPr id="42224" name="Line 7"/>
              <p:cNvSpPr>
                <a:spLocks noChangeShapeType="1"/>
              </p:cNvSpPr>
              <p:nvPr/>
            </p:nvSpPr>
            <p:spPr bwMode="auto">
              <a:xfrm flipH="1" flipV="1">
                <a:off x="2659" y="1205"/>
                <a:ext cx="2597" cy="2332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lIns="95271" tIns="47636" rIns="95271" bIns="47636"/>
              <a:lstStyle/>
              <a:p>
                <a:endParaRPr lang="sv-SE"/>
              </a:p>
            </p:txBody>
          </p:sp>
          <p:sp>
            <p:nvSpPr>
              <p:cNvPr id="42225" name="Text Box 8"/>
              <p:cNvSpPr txBox="1">
                <a:spLocks noChangeArrowheads="1"/>
              </p:cNvSpPr>
              <p:nvPr/>
            </p:nvSpPr>
            <p:spPr bwMode="auto">
              <a:xfrm>
                <a:off x="2884" y="2219"/>
                <a:ext cx="2078" cy="306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 w="63500">
                <a:noFill/>
                <a:miter lim="800000"/>
                <a:headEnd/>
                <a:tailEnd/>
              </a:ln>
            </p:spPr>
            <p:txBody>
              <a:bodyPr lIns="95271" tIns="47636" rIns="95271" bIns="47636">
                <a:spAutoFit/>
              </a:bodyPr>
              <a:lstStyle/>
              <a:p>
                <a:r>
                  <a:rPr lang="en-GB" dirty="0">
                    <a:solidFill>
                      <a:srgbClr val="F40A04"/>
                    </a:solidFill>
                    <a:latin typeface="Times New Roman" pitchFamily="18" charset="0"/>
                  </a:rPr>
                  <a:t>Not for REX Emulation</a:t>
                </a:r>
                <a:endParaRPr lang="sv-SE">
                  <a:solidFill>
                    <a:srgbClr val="F40A04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1991" name="AutoShape 9"/>
            <p:cNvSpPr>
              <a:spLocks noChangeAspect="1" noChangeArrowheads="1" noTextEdit="1"/>
            </p:cNvSpPr>
            <p:nvPr/>
          </p:nvSpPr>
          <p:spPr bwMode="auto">
            <a:xfrm>
              <a:off x="946" y="1132"/>
              <a:ext cx="4621" cy="2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grpSp>
          <p:nvGrpSpPr>
            <p:cNvPr id="4" name="Group 211"/>
            <p:cNvGrpSpPr>
              <a:grpSpLocks/>
            </p:cNvGrpSpPr>
            <p:nvPr/>
          </p:nvGrpSpPr>
          <p:grpSpPr bwMode="auto">
            <a:xfrm>
              <a:off x="1674" y="1141"/>
              <a:ext cx="3925" cy="2449"/>
              <a:chOff x="1674" y="1141"/>
              <a:chExt cx="3925" cy="2449"/>
            </a:xfrm>
          </p:grpSpPr>
          <p:pic>
            <p:nvPicPr>
              <p:cNvPr id="42023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50" y="2640"/>
                <a:ext cx="20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024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50" y="2640"/>
                <a:ext cx="20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25" name="Rectangle 13"/>
              <p:cNvSpPr>
                <a:spLocks noChangeArrowheads="1"/>
              </p:cNvSpPr>
              <p:nvPr/>
            </p:nvSpPr>
            <p:spPr bwMode="auto">
              <a:xfrm>
                <a:off x="3404" y="2885"/>
                <a:ext cx="135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811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26" name="Rectangle 14"/>
              <p:cNvSpPr>
                <a:spLocks noChangeArrowheads="1"/>
              </p:cNvSpPr>
              <p:nvPr/>
            </p:nvSpPr>
            <p:spPr bwMode="auto">
              <a:xfrm>
                <a:off x="4149" y="1939"/>
                <a:ext cx="547" cy="50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27" name="Rectangle 15"/>
              <p:cNvSpPr>
                <a:spLocks noChangeArrowheads="1"/>
              </p:cNvSpPr>
              <p:nvPr/>
            </p:nvSpPr>
            <p:spPr bwMode="auto">
              <a:xfrm>
                <a:off x="4149" y="1939"/>
                <a:ext cx="547" cy="504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28" name="Rectangle 16"/>
              <p:cNvSpPr>
                <a:spLocks noChangeArrowheads="1"/>
              </p:cNvSpPr>
              <p:nvPr/>
            </p:nvSpPr>
            <p:spPr bwMode="auto">
              <a:xfrm>
                <a:off x="4491" y="1980"/>
                <a:ext cx="181" cy="106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29" name="Line 17"/>
              <p:cNvSpPr>
                <a:spLocks noChangeShapeType="1"/>
              </p:cNvSpPr>
              <p:nvPr/>
            </p:nvSpPr>
            <p:spPr bwMode="auto">
              <a:xfrm>
                <a:off x="4332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0" name="Line 18"/>
              <p:cNvSpPr>
                <a:spLocks noChangeShapeType="1"/>
              </p:cNvSpPr>
              <p:nvPr/>
            </p:nvSpPr>
            <p:spPr bwMode="auto">
              <a:xfrm>
                <a:off x="4308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1" name="Line 19"/>
              <p:cNvSpPr>
                <a:spLocks noChangeShapeType="1"/>
              </p:cNvSpPr>
              <p:nvPr/>
            </p:nvSpPr>
            <p:spPr bwMode="auto">
              <a:xfrm>
                <a:off x="4286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2" name="Line 20"/>
              <p:cNvSpPr>
                <a:spLocks noChangeShapeType="1"/>
              </p:cNvSpPr>
              <p:nvPr/>
            </p:nvSpPr>
            <p:spPr bwMode="auto">
              <a:xfrm>
                <a:off x="4263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3" name="Line 21"/>
              <p:cNvSpPr>
                <a:spLocks noChangeShapeType="1"/>
              </p:cNvSpPr>
              <p:nvPr/>
            </p:nvSpPr>
            <p:spPr bwMode="auto">
              <a:xfrm>
                <a:off x="4240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4" name="Line 22"/>
              <p:cNvSpPr>
                <a:spLocks noChangeShapeType="1"/>
              </p:cNvSpPr>
              <p:nvPr/>
            </p:nvSpPr>
            <p:spPr bwMode="auto">
              <a:xfrm>
                <a:off x="4218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5" name="Line 23"/>
              <p:cNvSpPr>
                <a:spLocks noChangeShapeType="1"/>
              </p:cNvSpPr>
              <p:nvPr/>
            </p:nvSpPr>
            <p:spPr bwMode="auto">
              <a:xfrm>
                <a:off x="4195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6" name="Line 24"/>
              <p:cNvSpPr>
                <a:spLocks noChangeShapeType="1"/>
              </p:cNvSpPr>
              <p:nvPr/>
            </p:nvSpPr>
            <p:spPr bwMode="auto">
              <a:xfrm>
                <a:off x="4332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7" name="Line 25"/>
              <p:cNvSpPr>
                <a:spLocks noChangeShapeType="1"/>
              </p:cNvSpPr>
              <p:nvPr/>
            </p:nvSpPr>
            <p:spPr bwMode="auto">
              <a:xfrm>
                <a:off x="4308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8" name="Line 26"/>
              <p:cNvSpPr>
                <a:spLocks noChangeShapeType="1"/>
              </p:cNvSpPr>
              <p:nvPr/>
            </p:nvSpPr>
            <p:spPr bwMode="auto">
              <a:xfrm>
                <a:off x="4286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39" name="Line 27"/>
              <p:cNvSpPr>
                <a:spLocks noChangeShapeType="1"/>
              </p:cNvSpPr>
              <p:nvPr/>
            </p:nvSpPr>
            <p:spPr bwMode="auto">
              <a:xfrm>
                <a:off x="4263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0" name="Line 28"/>
              <p:cNvSpPr>
                <a:spLocks noChangeShapeType="1"/>
              </p:cNvSpPr>
              <p:nvPr/>
            </p:nvSpPr>
            <p:spPr bwMode="auto">
              <a:xfrm>
                <a:off x="4240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1" name="Line 29"/>
              <p:cNvSpPr>
                <a:spLocks noChangeShapeType="1"/>
              </p:cNvSpPr>
              <p:nvPr/>
            </p:nvSpPr>
            <p:spPr bwMode="auto">
              <a:xfrm>
                <a:off x="4218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2" name="Line 30"/>
              <p:cNvSpPr>
                <a:spLocks noChangeShapeType="1"/>
              </p:cNvSpPr>
              <p:nvPr/>
            </p:nvSpPr>
            <p:spPr bwMode="auto">
              <a:xfrm>
                <a:off x="4195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3" name="Line 31"/>
              <p:cNvSpPr>
                <a:spLocks noChangeShapeType="1"/>
              </p:cNvSpPr>
              <p:nvPr/>
            </p:nvSpPr>
            <p:spPr bwMode="auto">
              <a:xfrm>
                <a:off x="4332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4" name="Line 32"/>
              <p:cNvSpPr>
                <a:spLocks noChangeShapeType="1"/>
              </p:cNvSpPr>
              <p:nvPr/>
            </p:nvSpPr>
            <p:spPr bwMode="auto">
              <a:xfrm>
                <a:off x="4308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5" name="Line 33"/>
              <p:cNvSpPr>
                <a:spLocks noChangeShapeType="1"/>
              </p:cNvSpPr>
              <p:nvPr/>
            </p:nvSpPr>
            <p:spPr bwMode="auto">
              <a:xfrm>
                <a:off x="4286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6" name="Line 34"/>
              <p:cNvSpPr>
                <a:spLocks noChangeShapeType="1"/>
              </p:cNvSpPr>
              <p:nvPr/>
            </p:nvSpPr>
            <p:spPr bwMode="auto">
              <a:xfrm>
                <a:off x="4263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7" name="Line 35"/>
              <p:cNvSpPr>
                <a:spLocks noChangeShapeType="1"/>
              </p:cNvSpPr>
              <p:nvPr/>
            </p:nvSpPr>
            <p:spPr bwMode="auto">
              <a:xfrm>
                <a:off x="4240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8" name="Line 36"/>
              <p:cNvSpPr>
                <a:spLocks noChangeShapeType="1"/>
              </p:cNvSpPr>
              <p:nvPr/>
            </p:nvSpPr>
            <p:spPr bwMode="auto">
              <a:xfrm>
                <a:off x="4218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49" name="Line 37"/>
              <p:cNvSpPr>
                <a:spLocks noChangeShapeType="1"/>
              </p:cNvSpPr>
              <p:nvPr/>
            </p:nvSpPr>
            <p:spPr bwMode="auto">
              <a:xfrm>
                <a:off x="4195" y="1980"/>
                <a:ext cx="1" cy="10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0" name="Line 38"/>
              <p:cNvSpPr>
                <a:spLocks noChangeShapeType="1"/>
              </p:cNvSpPr>
              <p:nvPr/>
            </p:nvSpPr>
            <p:spPr bwMode="auto">
              <a:xfrm>
                <a:off x="4650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1" name="Line 39"/>
              <p:cNvSpPr>
                <a:spLocks noChangeShapeType="1"/>
              </p:cNvSpPr>
              <p:nvPr/>
            </p:nvSpPr>
            <p:spPr bwMode="auto">
              <a:xfrm>
                <a:off x="4627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2" name="Line 40"/>
              <p:cNvSpPr>
                <a:spLocks noChangeShapeType="1"/>
              </p:cNvSpPr>
              <p:nvPr/>
            </p:nvSpPr>
            <p:spPr bwMode="auto">
              <a:xfrm>
                <a:off x="4604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3" name="Line 41"/>
              <p:cNvSpPr>
                <a:spLocks noChangeShapeType="1"/>
              </p:cNvSpPr>
              <p:nvPr/>
            </p:nvSpPr>
            <p:spPr bwMode="auto">
              <a:xfrm>
                <a:off x="4582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4" name="Line 42"/>
              <p:cNvSpPr>
                <a:spLocks noChangeShapeType="1"/>
              </p:cNvSpPr>
              <p:nvPr/>
            </p:nvSpPr>
            <p:spPr bwMode="auto">
              <a:xfrm>
                <a:off x="4558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5" name="Line 43"/>
              <p:cNvSpPr>
                <a:spLocks noChangeShapeType="1"/>
              </p:cNvSpPr>
              <p:nvPr/>
            </p:nvSpPr>
            <p:spPr bwMode="auto">
              <a:xfrm>
                <a:off x="4536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6" name="Line 44"/>
              <p:cNvSpPr>
                <a:spLocks noChangeShapeType="1"/>
              </p:cNvSpPr>
              <p:nvPr/>
            </p:nvSpPr>
            <p:spPr bwMode="auto">
              <a:xfrm>
                <a:off x="4513" y="2138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7" name="Line 45"/>
              <p:cNvSpPr>
                <a:spLocks noChangeShapeType="1"/>
              </p:cNvSpPr>
              <p:nvPr/>
            </p:nvSpPr>
            <p:spPr bwMode="auto">
              <a:xfrm>
                <a:off x="4650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8" name="Line 46"/>
              <p:cNvSpPr>
                <a:spLocks noChangeShapeType="1"/>
              </p:cNvSpPr>
              <p:nvPr/>
            </p:nvSpPr>
            <p:spPr bwMode="auto">
              <a:xfrm>
                <a:off x="4627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59" name="Line 47"/>
              <p:cNvSpPr>
                <a:spLocks noChangeShapeType="1"/>
              </p:cNvSpPr>
              <p:nvPr/>
            </p:nvSpPr>
            <p:spPr bwMode="auto">
              <a:xfrm>
                <a:off x="4604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0" name="Line 48"/>
              <p:cNvSpPr>
                <a:spLocks noChangeShapeType="1"/>
              </p:cNvSpPr>
              <p:nvPr/>
            </p:nvSpPr>
            <p:spPr bwMode="auto">
              <a:xfrm>
                <a:off x="4582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1" name="Line 49"/>
              <p:cNvSpPr>
                <a:spLocks noChangeShapeType="1"/>
              </p:cNvSpPr>
              <p:nvPr/>
            </p:nvSpPr>
            <p:spPr bwMode="auto">
              <a:xfrm>
                <a:off x="4558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2" name="Line 50"/>
              <p:cNvSpPr>
                <a:spLocks noChangeShapeType="1"/>
              </p:cNvSpPr>
              <p:nvPr/>
            </p:nvSpPr>
            <p:spPr bwMode="auto">
              <a:xfrm>
                <a:off x="4536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3" name="Line 51"/>
              <p:cNvSpPr>
                <a:spLocks noChangeShapeType="1"/>
              </p:cNvSpPr>
              <p:nvPr/>
            </p:nvSpPr>
            <p:spPr bwMode="auto">
              <a:xfrm>
                <a:off x="4513" y="2296"/>
                <a:ext cx="1" cy="1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4" name="Freeform 52"/>
              <p:cNvSpPr>
                <a:spLocks noEditPoints="1"/>
              </p:cNvSpPr>
              <p:nvPr/>
            </p:nvSpPr>
            <p:spPr bwMode="auto">
              <a:xfrm>
                <a:off x="4517" y="2001"/>
                <a:ext cx="129" cy="64"/>
              </a:xfrm>
              <a:custGeom>
                <a:avLst/>
                <a:gdLst>
                  <a:gd name="T0" fmla="*/ 35 w 256"/>
                  <a:gd name="T1" fmla="*/ 26 h 126"/>
                  <a:gd name="T2" fmla="*/ 35 w 256"/>
                  <a:gd name="T3" fmla="*/ 25 h 126"/>
                  <a:gd name="T4" fmla="*/ 37 w 256"/>
                  <a:gd name="T5" fmla="*/ 25 h 126"/>
                  <a:gd name="T6" fmla="*/ 38 w 256"/>
                  <a:gd name="T7" fmla="*/ 24 h 126"/>
                  <a:gd name="T8" fmla="*/ 39 w 256"/>
                  <a:gd name="T9" fmla="*/ 25 h 126"/>
                  <a:gd name="T10" fmla="*/ 40 w 256"/>
                  <a:gd name="T11" fmla="*/ 25 h 126"/>
                  <a:gd name="T12" fmla="*/ 40 w 256"/>
                  <a:gd name="T13" fmla="*/ 26 h 126"/>
                  <a:gd name="T14" fmla="*/ 40 w 256"/>
                  <a:gd name="T15" fmla="*/ 26 h 126"/>
                  <a:gd name="T16" fmla="*/ 40 w 256"/>
                  <a:gd name="T17" fmla="*/ 27 h 126"/>
                  <a:gd name="T18" fmla="*/ 39 w 256"/>
                  <a:gd name="T19" fmla="*/ 28 h 126"/>
                  <a:gd name="T20" fmla="*/ 38 w 256"/>
                  <a:gd name="T21" fmla="*/ 29 h 126"/>
                  <a:gd name="T22" fmla="*/ 37 w 256"/>
                  <a:gd name="T23" fmla="*/ 29 h 126"/>
                  <a:gd name="T24" fmla="*/ 36 w 256"/>
                  <a:gd name="T25" fmla="*/ 28 h 126"/>
                  <a:gd name="T26" fmla="*/ 35 w 256"/>
                  <a:gd name="T27" fmla="*/ 27 h 126"/>
                  <a:gd name="T28" fmla="*/ 35 w 256"/>
                  <a:gd name="T29" fmla="*/ 26 h 126"/>
                  <a:gd name="T30" fmla="*/ 21 w 256"/>
                  <a:gd name="T31" fmla="*/ 26 h 126"/>
                  <a:gd name="T32" fmla="*/ 21 w 256"/>
                  <a:gd name="T33" fmla="*/ 26 h 126"/>
                  <a:gd name="T34" fmla="*/ 22 w 256"/>
                  <a:gd name="T35" fmla="*/ 25 h 126"/>
                  <a:gd name="T36" fmla="*/ 23 w 256"/>
                  <a:gd name="T37" fmla="*/ 24 h 126"/>
                  <a:gd name="T38" fmla="*/ 24 w 256"/>
                  <a:gd name="T39" fmla="*/ 24 h 126"/>
                  <a:gd name="T40" fmla="*/ 25 w 256"/>
                  <a:gd name="T41" fmla="*/ 25 h 126"/>
                  <a:gd name="T42" fmla="*/ 26 w 256"/>
                  <a:gd name="T43" fmla="*/ 26 h 126"/>
                  <a:gd name="T44" fmla="*/ 26 w 256"/>
                  <a:gd name="T45" fmla="*/ 26 h 126"/>
                  <a:gd name="T46" fmla="*/ 26 w 256"/>
                  <a:gd name="T47" fmla="*/ 27 h 126"/>
                  <a:gd name="T48" fmla="*/ 26 w 256"/>
                  <a:gd name="T49" fmla="*/ 28 h 126"/>
                  <a:gd name="T50" fmla="*/ 24 w 256"/>
                  <a:gd name="T51" fmla="*/ 28 h 126"/>
                  <a:gd name="T52" fmla="*/ 23 w 256"/>
                  <a:gd name="T53" fmla="*/ 29 h 126"/>
                  <a:gd name="T54" fmla="*/ 22 w 256"/>
                  <a:gd name="T55" fmla="*/ 28 h 126"/>
                  <a:gd name="T56" fmla="*/ 21 w 256"/>
                  <a:gd name="T57" fmla="*/ 28 h 126"/>
                  <a:gd name="T58" fmla="*/ 21 w 256"/>
                  <a:gd name="T59" fmla="*/ 27 h 126"/>
                  <a:gd name="T60" fmla="*/ 21 w 256"/>
                  <a:gd name="T61" fmla="*/ 26 h 126"/>
                  <a:gd name="T62" fmla="*/ 6 w 256"/>
                  <a:gd name="T63" fmla="*/ 26 h 126"/>
                  <a:gd name="T64" fmla="*/ 7 w 256"/>
                  <a:gd name="T65" fmla="*/ 25 h 126"/>
                  <a:gd name="T66" fmla="*/ 8 w 256"/>
                  <a:gd name="T67" fmla="*/ 25 h 126"/>
                  <a:gd name="T68" fmla="*/ 9 w 256"/>
                  <a:gd name="T69" fmla="*/ 24 h 126"/>
                  <a:gd name="T70" fmla="*/ 10 w 256"/>
                  <a:gd name="T71" fmla="*/ 25 h 126"/>
                  <a:gd name="T72" fmla="*/ 11 w 256"/>
                  <a:gd name="T73" fmla="*/ 25 h 126"/>
                  <a:gd name="T74" fmla="*/ 12 w 256"/>
                  <a:gd name="T75" fmla="*/ 26 h 126"/>
                  <a:gd name="T76" fmla="*/ 12 w 256"/>
                  <a:gd name="T77" fmla="*/ 26 h 126"/>
                  <a:gd name="T78" fmla="*/ 11 w 256"/>
                  <a:gd name="T79" fmla="*/ 27 h 126"/>
                  <a:gd name="T80" fmla="*/ 11 w 256"/>
                  <a:gd name="T81" fmla="*/ 28 h 126"/>
                  <a:gd name="T82" fmla="*/ 10 w 256"/>
                  <a:gd name="T83" fmla="*/ 29 h 126"/>
                  <a:gd name="T84" fmla="*/ 8 w 256"/>
                  <a:gd name="T85" fmla="*/ 29 h 126"/>
                  <a:gd name="T86" fmla="*/ 7 w 256"/>
                  <a:gd name="T87" fmla="*/ 28 h 126"/>
                  <a:gd name="T88" fmla="*/ 6 w 256"/>
                  <a:gd name="T89" fmla="*/ 27 h 126"/>
                  <a:gd name="T90" fmla="*/ 6 w 256"/>
                  <a:gd name="T91" fmla="*/ 26 h 126"/>
                  <a:gd name="T92" fmla="*/ 61 w 256"/>
                  <a:gd name="T93" fmla="*/ 33 h 126"/>
                  <a:gd name="T94" fmla="*/ 65 w 256"/>
                  <a:gd name="T95" fmla="*/ 28 h 126"/>
                  <a:gd name="T96" fmla="*/ 61 w 256"/>
                  <a:gd name="T97" fmla="*/ 33 h 126"/>
                  <a:gd name="T98" fmla="*/ 43 w 256"/>
                  <a:gd name="T99" fmla="*/ 16 h 126"/>
                  <a:gd name="T100" fmla="*/ 64 w 256"/>
                  <a:gd name="T101" fmla="*/ 0 h 126"/>
                  <a:gd name="T102" fmla="*/ 43 w 256"/>
                  <a:gd name="T103" fmla="*/ 16 h 126"/>
                  <a:gd name="T104" fmla="*/ 0 w 256"/>
                  <a:gd name="T105" fmla="*/ 16 h 126"/>
                  <a:gd name="T106" fmla="*/ 35 w 256"/>
                  <a:gd name="T107" fmla="*/ 0 h 126"/>
                  <a:gd name="T108" fmla="*/ 0 w 256"/>
                  <a:gd name="T109" fmla="*/ 16 h 12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56"/>
                  <a:gd name="T166" fmla="*/ 0 h 126"/>
                  <a:gd name="T167" fmla="*/ 256 w 256"/>
                  <a:gd name="T168" fmla="*/ 126 h 12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56" h="126">
                    <a:moveTo>
                      <a:pt x="137" y="103"/>
                    </a:moveTo>
                    <a:lnTo>
                      <a:pt x="137" y="102"/>
                    </a:lnTo>
                    <a:lnTo>
                      <a:pt x="137" y="100"/>
                    </a:lnTo>
                    <a:lnTo>
                      <a:pt x="138" y="98"/>
                    </a:lnTo>
                    <a:lnTo>
                      <a:pt x="140" y="97"/>
                    </a:lnTo>
                    <a:lnTo>
                      <a:pt x="144" y="96"/>
                    </a:lnTo>
                    <a:lnTo>
                      <a:pt x="145" y="95"/>
                    </a:lnTo>
                    <a:lnTo>
                      <a:pt x="148" y="95"/>
                    </a:lnTo>
                    <a:lnTo>
                      <a:pt x="149" y="95"/>
                    </a:lnTo>
                    <a:lnTo>
                      <a:pt x="152" y="96"/>
                    </a:lnTo>
                    <a:lnTo>
                      <a:pt x="155" y="97"/>
                    </a:lnTo>
                    <a:lnTo>
                      <a:pt x="156" y="98"/>
                    </a:lnTo>
                    <a:lnTo>
                      <a:pt x="157" y="100"/>
                    </a:lnTo>
                    <a:lnTo>
                      <a:pt x="157" y="102"/>
                    </a:lnTo>
                    <a:lnTo>
                      <a:pt x="157" y="103"/>
                    </a:lnTo>
                    <a:lnTo>
                      <a:pt x="157" y="105"/>
                    </a:lnTo>
                    <a:lnTo>
                      <a:pt x="157" y="107"/>
                    </a:lnTo>
                    <a:lnTo>
                      <a:pt x="156" y="109"/>
                    </a:lnTo>
                    <a:lnTo>
                      <a:pt x="155" y="110"/>
                    </a:lnTo>
                    <a:lnTo>
                      <a:pt x="152" y="111"/>
                    </a:lnTo>
                    <a:lnTo>
                      <a:pt x="149" y="112"/>
                    </a:lnTo>
                    <a:lnTo>
                      <a:pt x="148" y="112"/>
                    </a:lnTo>
                    <a:lnTo>
                      <a:pt x="145" y="112"/>
                    </a:lnTo>
                    <a:lnTo>
                      <a:pt x="144" y="111"/>
                    </a:lnTo>
                    <a:lnTo>
                      <a:pt x="140" y="110"/>
                    </a:lnTo>
                    <a:lnTo>
                      <a:pt x="138" y="109"/>
                    </a:lnTo>
                    <a:lnTo>
                      <a:pt x="137" y="107"/>
                    </a:lnTo>
                    <a:lnTo>
                      <a:pt x="137" y="105"/>
                    </a:lnTo>
                    <a:lnTo>
                      <a:pt x="137" y="103"/>
                    </a:lnTo>
                    <a:close/>
                    <a:moveTo>
                      <a:pt x="81" y="103"/>
                    </a:moveTo>
                    <a:lnTo>
                      <a:pt x="81" y="102"/>
                    </a:lnTo>
                    <a:lnTo>
                      <a:pt x="82" y="100"/>
                    </a:lnTo>
                    <a:lnTo>
                      <a:pt x="83" y="98"/>
                    </a:lnTo>
                    <a:lnTo>
                      <a:pt x="85" y="97"/>
                    </a:lnTo>
                    <a:lnTo>
                      <a:pt x="87" y="96"/>
                    </a:lnTo>
                    <a:lnTo>
                      <a:pt x="89" y="95"/>
                    </a:lnTo>
                    <a:lnTo>
                      <a:pt x="92" y="95"/>
                    </a:lnTo>
                    <a:lnTo>
                      <a:pt x="94" y="95"/>
                    </a:lnTo>
                    <a:lnTo>
                      <a:pt x="96" y="96"/>
                    </a:lnTo>
                    <a:lnTo>
                      <a:pt x="100" y="97"/>
                    </a:lnTo>
                    <a:lnTo>
                      <a:pt x="101" y="98"/>
                    </a:lnTo>
                    <a:lnTo>
                      <a:pt x="101" y="100"/>
                    </a:lnTo>
                    <a:lnTo>
                      <a:pt x="103" y="102"/>
                    </a:lnTo>
                    <a:lnTo>
                      <a:pt x="103" y="103"/>
                    </a:lnTo>
                    <a:lnTo>
                      <a:pt x="103" y="105"/>
                    </a:lnTo>
                    <a:lnTo>
                      <a:pt x="101" y="107"/>
                    </a:lnTo>
                    <a:lnTo>
                      <a:pt x="101" y="109"/>
                    </a:lnTo>
                    <a:lnTo>
                      <a:pt x="100" y="110"/>
                    </a:lnTo>
                    <a:lnTo>
                      <a:pt x="96" y="111"/>
                    </a:lnTo>
                    <a:lnTo>
                      <a:pt x="94" y="112"/>
                    </a:lnTo>
                    <a:lnTo>
                      <a:pt x="92" y="112"/>
                    </a:lnTo>
                    <a:lnTo>
                      <a:pt x="89" y="112"/>
                    </a:lnTo>
                    <a:lnTo>
                      <a:pt x="87" y="111"/>
                    </a:lnTo>
                    <a:lnTo>
                      <a:pt x="85" y="110"/>
                    </a:lnTo>
                    <a:lnTo>
                      <a:pt x="83" y="109"/>
                    </a:lnTo>
                    <a:lnTo>
                      <a:pt x="82" y="107"/>
                    </a:lnTo>
                    <a:lnTo>
                      <a:pt x="81" y="105"/>
                    </a:lnTo>
                    <a:lnTo>
                      <a:pt x="81" y="103"/>
                    </a:lnTo>
                    <a:close/>
                    <a:moveTo>
                      <a:pt x="23" y="103"/>
                    </a:moveTo>
                    <a:lnTo>
                      <a:pt x="23" y="102"/>
                    </a:lnTo>
                    <a:lnTo>
                      <a:pt x="24" y="100"/>
                    </a:lnTo>
                    <a:lnTo>
                      <a:pt x="26" y="98"/>
                    </a:lnTo>
                    <a:lnTo>
                      <a:pt x="27" y="97"/>
                    </a:lnTo>
                    <a:lnTo>
                      <a:pt x="30" y="96"/>
                    </a:lnTo>
                    <a:lnTo>
                      <a:pt x="31" y="95"/>
                    </a:lnTo>
                    <a:lnTo>
                      <a:pt x="34" y="95"/>
                    </a:lnTo>
                    <a:lnTo>
                      <a:pt x="37" y="95"/>
                    </a:lnTo>
                    <a:lnTo>
                      <a:pt x="38" y="96"/>
                    </a:lnTo>
                    <a:lnTo>
                      <a:pt x="42" y="97"/>
                    </a:lnTo>
                    <a:lnTo>
                      <a:pt x="44" y="98"/>
                    </a:lnTo>
                    <a:lnTo>
                      <a:pt x="44" y="100"/>
                    </a:lnTo>
                    <a:lnTo>
                      <a:pt x="45" y="102"/>
                    </a:lnTo>
                    <a:lnTo>
                      <a:pt x="45" y="103"/>
                    </a:lnTo>
                    <a:lnTo>
                      <a:pt x="45" y="105"/>
                    </a:lnTo>
                    <a:lnTo>
                      <a:pt x="44" y="107"/>
                    </a:lnTo>
                    <a:lnTo>
                      <a:pt x="44" y="109"/>
                    </a:lnTo>
                    <a:lnTo>
                      <a:pt x="42" y="110"/>
                    </a:lnTo>
                    <a:lnTo>
                      <a:pt x="38" y="111"/>
                    </a:lnTo>
                    <a:lnTo>
                      <a:pt x="37" y="112"/>
                    </a:lnTo>
                    <a:lnTo>
                      <a:pt x="34" y="112"/>
                    </a:lnTo>
                    <a:lnTo>
                      <a:pt x="31" y="112"/>
                    </a:lnTo>
                    <a:lnTo>
                      <a:pt x="30" y="111"/>
                    </a:lnTo>
                    <a:lnTo>
                      <a:pt x="27" y="110"/>
                    </a:lnTo>
                    <a:lnTo>
                      <a:pt x="26" y="109"/>
                    </a:lnTo>
                    <a:lnTo>
                      <a:pt x="24" y="107"/>
                    </a:lnTo>
                    <a:lnTo>
                      <a:pt x="23" y="105"/>
                    </a:lnTo>
                    <a:lnTo>
                      <a:pt x="23" y="103"/>
                    </a:lnTo>
                    <a:close/>
                    <a:moveTo>
                      <a:pt x="240" y="126"/>
                    </a:moveTo>
                    <a:lnTo>
                      <a:pt x="256" y="126"/>
                    </a:lnTo>
                    <a:lnTo>
                      <a:pt x="256" y="110"/>
                    </a:lnTo>
                    <a:lnTo>
                      <a:pt x="240" y="110"/>
                    </a:lnTo>
                    <a:lnTo>
                      <a:pt x="240" y="126"/>
                    </a:lnTo>
                    <a:close/>
                    <a:moveTo>
                      <a:pt x="171" y="63"/>
                    </a:moveTo>
                    <a:lnTo>
                      <a:pt x="253" y="63"/>
                    </a:lnTo>
                    <a:lnTo>
                      <a:pt x="253" y="0"/>
                    </a:lnTo>
                    <a:lnTo>
                      <a:pt x="171" y="0"/>
                    </a:lnTo>
                    <a:lnTo>
                      <a:pt x="171" y="63"/>
                    </a:lnTo>
                    <a:close/>
                    <a:moveTo>
                      <a:pt x="0" y="63"/>
                    </a:moveTo>
                    <a:lnTo>
                      <a:pt x="137" y="63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5" name="Freeform 53"/>
              <p:cNvSpPr>
                <a:spLocks/>
              </p:cNvSpPr>
              <p:nvPr/>
            </p:nvSpPr>
            <p:spPr bwMode="auto">
              <a:xfrm>
                <a:off x="4586" y="2049"/>
                <a:ext cx="10" cy="9"/>
              </a:xfrm>
              <a:custGeom>
                <a:avLst/>
                <a:gdLst>
                  <a:gd name="T0" fmla="*/ 0 w 20"/>
                  <a:gd name="T1" fmla="*/ 2 h 17"/>
                  <a:gd name="T2" fmla="*/ 0 w 20"/>
                  <a:gd name="T3" fmla="*/ 2 h 17"/>
                  <a:gd name="T4" fmla="*/ 0 w 20"/>
                  <a:gd name="T5" fmla="*/ 2 h 17"/>
                  <a:gd name="T6" fmla="*/ 1 w 20"/>
                  <a:gd name="T7" fmla="*/ 1 h 17"/>
                  <a:gd name="T8" fmla="*/ 1 w 20"/>
                  <a:gd name="T9" fmla="*/ 1 h 17"/>
                  <a:gd name="T10" fmla="*/ 1 w 20"/>
                  <a:gd name="T11" fmla="*/ 1 h 17"/>
                  <a:gd name="T12" fmla="*/ 2 w 20"/>
                  <a:gd name="T13" fmla="*/ 0 h 17"/>
                  <a:gd name="T14" fmla="*/ 3 w 20"/>
                  <a:gd name="T15" fmla="*/ 0 h 17"/>
                  <a:gd name="T16" fmla="*/ 3 w 20"/>
                  <a:gd name="T17" fmla="*/ 0 h 17"/>
                  <a:gd name="T18" fmla="*/ 3 w 20"/>
                  <a:gd name="T19" fmla="*/ 1 h 17"/>
                  <a:gd name="T20" fmla="*/ 5 w 20"/>
                  <a:gd name="T21" fmla="*/ 1 h 17"/>
                  <a:gd name="T22" fmla="*/ 5 w 20"/>
                  <a:gd name="T23" fmla="*/ 1 h 17"/>
                  <a:gd name="T24" fmla="*/ 5 w 20"/>
                  <a:gd name="T25" fmla="*/ 2 h 17"/>
                  <a:gd name="T26" fmla="*/ 5 w 20"/>
                  <a:gd name="T27" fmla="*/ 2 h 17"/>
                  <a:gd name="T28" fmla="*/ 5 w 20"/>
                  <a:gd name="T29" fmla="*/ 2 h 17"/>
                  <a:gd name="T30" fmla="*/ 5 w 20"/>
                  <a:gd name="T31" fmla="*/ 2 h 17"/>
                  <a:gd name="T32" fmla="*/ 5 w 20"/>
                  <a:gd name="T33" fmla="*/ 3 h 17"/>
                  <a:gd name="T34" fmla="*/ 5 w 20"/>
                  <a:gd name="T35" fmla="*/ 3 h 17"/>
                  <a:gd name="T36" fmla="*/ 5 w 20"/>
                  <a:gd name="T37" fmla="*/ 4 h 17"/>
                  <a:gd name="T38" fmla="*/ 5 w 20"/>
                  <a:gd name="T39" fmla="*/ 4 h 17"/>
                  <a:gd name="T40" fmla="*/ 3 w 20"/>
                  <a:gd name="T41" fmla="*/ 4 h 17"/>
                  <a:gd name="T42" fmla="*/ 3 w 20"/>
                  <a:gd name="T43" fmla="*/ 5 h 17"/>
                  <a:gd name="T44" fmla="*/ 3 w 20"/>
                  <a:gd name="T45" fmla="*/ 5 h 17"/>
                  <a:gd name="T46" fmla="*/ 2 w 20"/>
                  <a:gd name="T47" fmla="*/ 5 h 17"/>
                  <a:gd name="T48" fmla="*/ 1 w 20"/>
                  <a:gd name="T49" fmla="*/ 4 h 17"/>
                  <a:gd name="T50" fmla="*/ 1 w 20"/>
                  <a:gd name="T51" fmla="*/ 4 h 17"/>
                  <a:gd name="T52" fmla="*/ 1 w 20"/>
                  <a:gd name="T53" fmla="*/ 4 h 17"/>
                  <a:gd name="T54" fmla="*/ 0 w 20"/>
                  <a:gd name="T55" fmla="*/ 3 h 17"/>
                  <a:gd name="T56" fmla="*/ 0 w 20"/>
                  <a:gd name="T57" fmla="*/ 3 h 17"/>
                  <a:gd name="T58" fmla="*/ 0 w 20"/>
                  <a:gd name="T59" fmla="*/ 2 h 17"/>
                  <a:gd name="T60" fmla="*/ 0 w 20"/>
                  <a:gd name="T61" fmla="*/ 2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0"/>
                  <a:gd name="T94" fmla="*/ 0 h 17"/>
                  <a:gd name="T95" fmla="*/ 20 w 20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0" h="17">
                    <a:moveTo>
                      <a:pt x="0" y="8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5" y="1"/>
                    </a:lnTo>
                    <a:lnTo>
                      <a:pt x="18" y="2"/>
                    </a:lnTo>
                    <a:lnTo>
                      <a:pt x="19" y="3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8" y="15"/>
                    </a:lnTo>
                    <a:lnTo>
                      <a:pt x="15" y="16"/>
                    </a:lnTo>
                    <a:lnTo>
                      <a:pt x="12" y="17"/>
                    </a:lnTo>
                    <a:lnTo>
                      <a:pt x="11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3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6" name="Freeform 54"/>
              <p:cNvSpPr>
                <a:spLocks/>
              </p:cNvSpPr>
              <p:nvPr/>
            </p:nvSpPr>
            <p:spPr bwMode="auto">
              <a:xfrm>
                <a:off x="4558" y="2049"/>
                <a:ext cx="11" cy="9"/>
              </a:xfrm>
              <a:custGeom>
                <a:avLst/>
                <a:gdLst>
                  <a:gd name="T0" fmla="*/ 0 w 22"/>
                  <a:gd name="T1" fmla="*/ 2 h 17"/>
                  <a:gd name="T2" fmla="*/ 0 w 22"/>
                  <a:gd name="T3" fmla="*/ 2 h 17"/>
                  <a:gd name="T4" fmla="*/ 1 w 22"/>
                  <a:gd name="T5" fmla="*/ 2 h 17"/>
                  <a:gd name="T6" fmla="*/ 1 w 22"/>
                  <a:gd name="T7" fmla="*/ 1 h 17"/>
                  <a:gd name="T8" fmla="*/ 1 w 22"/>
                  <a:gd name="T9" fmla="*/ 1 h 17"/>
                  <a:gd name="T10" fmla="*/ 1 w 22"/>
                  <a:gd name="T11" fmla="*/ 1 h 17"/>
                  <a:gd name="T12" fmla="*/ 2 w 22"/>
                  <a:gd name="T13" fmla="*/ 0 h 17"/>
                  <a:gd name="T14" fmla="*/ 3 w 22"/>
                  <a:gd name="T15" fmla="*/ 0 h 17"/>
                  <a:gd name="T16" fmla="*/ 3 w 22"/>
                  <a:gd name="T17" fmla="*/ 0 h 17"/>
                  <a:gd name="T18" fmla="*/ 3 w 22"/>
                  <a:gd name="T19" fmla="*/ 1 h 17"/>
                  <a:gd name="T20" fmla="*/ 5 w 22"/>
                  <a:gd name="T21" fmla="*/ 1 h 17"/>
                  <a:gd name="T22" fmla="*/ 5 w 22"/>
                  <a:gd name="T23" fmla="*/ 1 h 17"/>
                  <a:gd name="T24" fmla="*/ 5 w 22"/>
                  <a:gd name="T25" fmla="*/ 2 h 17"/>
                  <a:gd name="T26" fmla="*/ 6 w 22"/>
                  <a:gd name="T27" fmla="*/ 2 h 17"/>
                  <a:gd name="T28" fmla="*/ 6 w 22"/>
                  <a:gd name="T29" fmla="*/ 2 h 17"/>
                  <a:gd name="T30" fmla="*/ 6 w 22"/>
                  <a:gd name="T31" fmla="*/ 2 h 17"/>
                  <a:gd name="T32" fmla="*/ 6 w 22"/>
                  <a:gd name="T33" fmla="*/ 3 h 17"/>
                  <a:gd name="T34" fmla="*/ 5 w 22"/>
                  <a:gd name="T35" fmla="*/ 3 h 17"/>
                  <a:gd name="T36" fmla="*/ 5 w 22"/>
                  <a:gd name="T37" fmla="*/ 4 h 17"/>
                  <a:gd name="T38" fmla="*/ 5 w 22"/>
                  <a:gd name="T39" fmla="*/ 4 h 17"/>
                  <a:gd name="T40" fmla="*/ 3 w 22"/>
                  <a:gd name="T41" fmla="*/ 4 h 17"/>
                  <a:gd name="T42" fmla="*/ 3 w 22"/>
                  <a:gd name="T43" fmla="*/ 5 h 17"/>
                  <a:gd name="T44" fmla="*/ 3 w 22"/>
                  <a:gd name="T45" fmla="*/ 5 h 17"/>
                  <a:gd name="T46" fmla="*/ 2 w 22"/>
                  <a:gd name="T47" fmla="*/ 5 h 17"/>
                  <a:gd name="T48" fmla="*/ 1 w 22"/>
                  <a:gd name="T49" fmla="*/ 4 h 17"/>
                  <a:gd name="T50" fmla="*/ 1 w 22"/>
                  <a:gd name="T51" fmla="*/ 4 h 17"/>
                  <a:gd name="T52" fmla="*/ 1 w 22"/>
                  <a:gd name="T53" fmla="*/ 4 h 17"/>
                  <a:gd name="T54" fmla="*/ 1 w 22"/>
                  <a:gd name="T55" fmla="*/ 3 h 17"/>
                  <a:gd name="T56" fmla="*/ 0 w 22"/>
                  <a:gd name="T57" fmla="*/ 3 h 17"/>
                  <a:gd name="T58" fmla="*/ 0 w 22"/>
                  <a:gd name="T59" fmla="*/ 2 h 17"/>
                  <a:gd name="T60" fmla="*/ 0 w 22"/>
                  <a:gd name="T61" fmla="*/ 2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2"/>
                  <a:gd name="T94" fmla="*/ 0 h 17"/>
                  <a:gd name="T95" fmla="*/ 22 w 22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2" h="17">
                    <a:moveTo>
                      <a:pt x="0" y="8"/>
                    </a:moveTo>
                    <a:lnTo>
                      <a:pt x="0" y="7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9" y="2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22" y="7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9" y="15"/>
                    </a:lnTo>
                    <a:lnTo>
                      <a:pt x="15" y="16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8" y="17"/>
                    </a:lnTo>
                    <a:lnTo>
                      <a:pt x="6" y="16"/>
                    </a:lnTo>
                    <a:lnTo>
                      <a:pt x="4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7" name="Freeform 55"/>
              <p:cNvSpPr>
                <a:spLocks/>
              </p:cNvSpPr>
              <p:nvPr/>
            </p:nvSpPr>
            <p:spPr bwMode="auto">
              <a:xfrm>
                <a:off x="4529" y="2049"/>
                <a:ext cx="11" cy="9"/>
              </a:xfrm>
              <a:custGeom>
                <a:avLst/>
                <a:gdLst>
                  <a:gd name="T0" fmla="*/ 0 w 22"/>
                  <a:gd name="T1" fmla="*/ 2 h 17"/>
                  <a:gd name="T2" fmla="*/ 0 w 22"/>
                  <a:gd name="T3" fmla="*/ 2 h 17"/>
                  <a:gd name="T4" fmla="*/ 1 w 22"/>
                  <a:gd name="T5" fmla="*/ 2 h 17"/>
                  <a:gd name="T6" fmla="*/ 1 w 22"/>
                  <a:gd name="T7" fmla="*/ 1 h 17"/>
                  <a:gd name="T8" fmla="*/ 1 w 22"/>
                  <a:gd name="T9" fmla="*/ 1 h 17"/>
                  <a:gd name="T10" fmla="*/ 1 w 22"/>
                  <a:gd name="T11" fmla="*/ 1 h 17"/>
                  <a:gd name="T12" fmla="*/ 2 w 22"/>
                  <a:gd name="T13" fmla="*/ 0 h 17"/>
                  <a:gd name="T14" fmla="*/ 3 w 22"/>
                  <a:gd name="T15" fmla="*/ 0 h 17"/>
                  <a:gd name="T16" fmla="*/ 3 w 22"/>
                  <a:gd name="T17" fmla="*/ 0 h 17"/>
                  <a:gd name="T18" fmla="*/ 3 w 22"/>
                  <a:gd name="T19" fmla="*/ 1 h 17"/>
                  <a:gd name="T20" fmla="*/ 5 w 22"/>
                  <a:gd name="T21" fmla="*/ 1 h 17"/>
                  <a:gd name="T22" fmla="*/ 6 w 22"/>
                  <a:gd name="T23" fmla="*/ 1 h 17"/>
                  <a:gd name="T24" fmla="*/ 6 w 22"/>
                  <a:gd name="T25" fmla="*/ 2 h 17"/>
                  <a:gd name="T26" fmla="*/ 6 w 22"/>
                  <a:gd name="T27" fmla="*/ 2 h 17"/>
                  <a:gd name="T28" fmla="*/ 6 w 22"/>
                  <a:gd name="T29" fmla="*/ 2 h 17"/>
                  <a:gd name="T30" fmla="*/ 6 w 22"/>
                  <a:gd name="T31" fmla="*/ 2 h 17"/>
                  <a:gd name="T32" fmla="*/ 6 w 22"/>
                  <a:gd name="T33" fmla="*/ 3 h 17"/>
                  <a:gd name="T34" fmla="*/ 6 w 22"/>
                  <a:gd name="T35" fmla="*/ 3 h 17"/>
                  <a:gd name="T36" fmla="*/ 6 w 22"/>
                  <a:gd name="T37" fmla="*/ 4 h 17"/>
                  <a:gd name="T38" fmla="*/ 5 w 22"/>
                  <a:gd name="T39" fmla="*/ 4 h 17"/>
                  <a:gd name="T40" fmla="*/ 3 w 22"/>
                  <a:gd name="T41" fmla="*/ 4 h 17"/>
                  <a:gd name="T42" fmla="*/ 3 w 22"/>
                  <a:gd name="T43" fmla="*/ 5 h 17"/>
                  <a:gd name="T44" fmla="*/ 3 w 22"/>
                  <a:gd name="T45" fmla="*/ 5 h 17"/>
                  <a:gd name="T46" fmla="*/ 2 w 22"/>
                  <a:gd name="T47" fmla="*/ 5 h 17"/>
                  <a:gd name="T48" fmla="*/ 1 w 22"/>
                  <a:gd name="T49" fmla="*/ 4 h 17"/>
                  <a:gd name="T50" fmla="*/ 1 w 22"/>
                  <a:gd name="T51" fmla="*/ 4 h 17"/>
                  <a:gd name="T52" fmla="*/ 1 w 22"/>
                  <a:gd name="T53" fmla="*/ 4 h 17"/>
                  <a:gd name="T54" fmla="*/ 1 w 22"/>
                  <a:gd name="T55" fmla="*/ 3 h 17"/>
                  <a:gd name="T56" fmla="*/ 0 w 22"/>
                  <a:gd name="T57" fmla="*/ 3 h 17"/>
                  <a:gd name="T58" fmla="*/ 0 w 22"/>
                  <a:gd name="T59" fmla="*/ 2 h 17"/>
                  <a:gd name="T60" fmla="*/ 0 w 22"/>
                  <a:gd name="T61" fmla="*/ 2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2"/>
                  <a:gd name="T94" fmla="*/ 0 h 17"/>
                  <a:gd name="T95" fmla="*/ 22 w 22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2" h="17">
                    <a:moveTo>
                      <a:pt x="0" y="8"/>
                    </a:moveTo>
                    <a:lnTo>
                      <a:pt x="0" y="7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9" y="2"/>
                    </a:lnTo>
                    <a:lnTo>
                      <a:pt x="21" y="3"/>
                    </a:lnTo>
                    <a:lnTo>
                      <a:pt x="21" y="5"/>
                    </a:lnTo>
                    <a:lnTo>
                      <a:pt x="22" y="7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5" y="16"/>
                    </a:lnTo>
                    <a:lnTo>
                      <a:pt x="14" y="17"/>
                    </a:lnTo>
                    <a:lnTo>
                      <a:pt x="11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4" y="15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8" name="Freeform 56"/>
              <p:cNvSpPr>
                <a:spLocks/>
              </p:cNvSpPr>
              <p:nvPr/>
            </p:nvSpPr>
            <p:spPr bwMode="auto">
              <a:xfrm>
                <a:off x="4637" y="2056"/>
                <a:ext cx="9" cy="9"/>
              </a:xfrm>
              <a:custGeom>
                <a:avLst/>
                <a:gdLst>
                  <a:gd name="T0" fmla="*/ 0 w 16"/>
                  <a:gd name="T1" fmla="*/ 5 h 16"/>
                  <a:gd name="T2" fmla="*/ 5 w 16"/>
                  <a:gd name="T3" fmla="*/ 5 h 16"/>
                  <a:gd name="T4" fmla="*/ 5 w 16"/>
                  <a:gd name="T5" fmla="*/ 0 h 16"/>
                  <a:gd name="T6" fmla="*/ 0 w 16"/>
                  <a:gd name="T7" fmla="*/ 0 h 16"/>
                  <a:gd name="T8" fmla="*/ 0 w 16"/>
                  <a:gd name="T9" fmla="*/ 5 h 16"/>
                  <a:gd name="T10" fmla="*/ 0 w 16"/>
                  <a:gd name="T11" fmla="*/ 5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16"/>
                  <a:gd name="T20" fmla="*/ 16 w 16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16">
                    <a:moveTo>
                      <a:pt x="0" y="16"/>
                    </a:moveTo>
                    <a:lnTo>
                      <a:pt x="16" y="16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69" name="Freeform 57"/>
              <p:cNvSpPr>
                <a:spLocks/>
              </p:cNvSpPr>
              <p:nvPr/>
            </p:nvSpPr>
            <p:spPr bwMode="auto">
              <a:xfrm>
                <a:off x="4603" y="2001"/>
                <a:ext cx="41" cy="32"/>
              </a:xfrm>
              <a:custGeom>
                <a:avLst/>
                <a:gdLst>
                  <a:gd name="T0" fmla="*/ 0 w 82"/>
                  <a:gd name="T1" fmla="*/ 16 h 63"/>
                  <a:gd name="T2" fmla="*/ 21 w 82"/>
                  <a:gd name="T3" fmla="*/ 16 h 63"/>
                  <a:gd name="T4" fmla="*/ 21 w 82"/>
                  <a:gd name="T5" fmla="*/ 0 h 63"/>
                  <a:gd name="T6" fmla="*/ 0 w 82"/>
                  <a:gd name="T7" fmla="*/ 0 h 63"/>
                  <a:gd name="T8" fmla="*/ 0 w 82"/>
                  <a:gd name="T9" fmla="*/ 16 h 63"/>
                  <a:gd name="T10" fmla="*/ 0 w 82"/>
                  <a:gd name="T11" fmla="*/ 16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2"/>
                  <a:gd name="T19" fmla="*/ 0 h 63"/>
                  <a:gd name="T20" fmla="*/ 82 w 82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2" h="63">
                    <a:moveTo>
                      <a:pt x="0" y="63"/>
                    </a:moveTo>
                    <a:lnTo>
                      <a:pt x="82" y="6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70" name="Freeform 58"/>
              <p:cNvSpPr>
                <a:spLocks/>
              </p:cNvSpPr>
              <p:nvPr/>
            </p:nvSpPr>
            <p:spPr bwMode="auto">
              <a:xfrm>
                <a:off x="4517" y="2001"/>
                <a:ext cx="69" cy="32"/>
              </a:xfrm>
              <a:custGeom>
                <a:avLst/>
                <a:gdLst>
                  <a:gd name="T0" fmla="*/ 0 w 137"/>
                  <a:gd name="T1" fmla="*/ 16 h 63"/>
                  <a:gd name="T2" fmla="*/ 35 w 137"/>
                  <a:gd name="T3" fmla="*/ 16 h 63"/>
                  <a:gd name="T4" fmla="*/ 35 w 137"/>
                  <a:gd name="T5" fmla="*/ 0 h 63"/>
                  <a:gd name="T6" fmla="*/ 0 w 137"/>
                  <a:gd name="T7" fmla="*/ 0 h 63"/>
                  <a:gd name="T8" fmla="*/ 0 w 137"/>
                  <a:gd name="T9" fmla="*/ 16 h 63"/>
                  <a:gd name="T10" fmla="*/ 0 w 137"/>
                  <a:gd name="T11" fmla="*/ 16 h 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63"/>
                  <a:gd name="T20" fmla="*/ 137 w 137"/>
                  <a:gd name="T21" fmla="*/ 63 h 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63">
                    <a:moveTo>
                      <a:pt x="0" y="63"/>
                    </a:moveTo>
                    <a:lnTo>
                      <a:pt x="137" y="63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6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71" name="Rectangle 59"/>
              <p:cNvSpPr>
                <a:spLocks noChangeArrowheads="1"/>
              </p:cNvSpPr>
              <p:nvPr/>
            </p:nvSpPr>
            <p:spPr bwMode="auto">
              <a:xfrm>
                <a:off x="4213" y="2455"/>
                <a:ext cx="501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dirty="0"/>
                  <a:t>Microlect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42072" name="Picture 6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50" y="2153"/>
                <a:ext cx="20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073" name="Picture 6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350" y="2153"/>
                <a:ext cx="20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74" name="Rectangle 62"/>
              <p:cNvSpPr>
                <a:spLocks noChangeArrowheads="1"/>
              </p:cNvSpPr>
              <p:nvPr/>
            </p:nvSpPr>
            <p:spPr bwMode="auto">
              <a:xfrm>
                <a:off x="3404" y="2398"/>
                <a:ext cx="135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802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42075" name="Picture 6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44" y="3126"/>
                <a:ext cx="20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076" name="Picture 6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344" y="3126"/>
                <a:ext cx="20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077" name="Rectangle 65"/>
              <p:cNvSpPr>
                <a:spLocks noChangeArrowheads="1"/>
              </p:cNvSpPr>
              <p:nvPr/>
            </p:nvSpPr>
            <p:spPr bwMode="auto">
              <a:xfrm>
                <a:off x="3397" y="3372"/>
                <a:ext cx="135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813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78" name="Freeform 66"/>
              <p:cNvSpPr>
                <a:spLocks/>
              </p:cNvSpPr>
              <p:nvPr/>
            </p:nvSpPr>
            <p:spPr bwMode="auto">
              <a:xfrm>
                <a:off x="3551" y="2191"/>
                <a:ext cx="598" cy="506"/>
              </a:xfrm>
              <a:custGeom>
                <a:avLst/>
                <a:gdLst>
                  <a:gd name="T0" fmla="*/ 299 w 1197"/>
                  <a:gd name="T1" fmla="*/ 0 h 1013"/>
                  <a:gd name="T2" fmla="*/ 226 w 1197"/>
                  <a:gd name="T3" fmla="*/ 0 h 1013"/>
                  <a:gd name="T4" fmla="*/ 226 w 1197"/>
                  <a:gd name="T5" fmla="*/ 253 h 1013"/>
                  <a:gd name="T6" fmla="*/ 0 w 1197"/>
                  <a:gd name="T7" fmla="*/ 253 h 10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97"/>
                  <a:gd name="T13" fmla="*/ 0 h 1013"/>
                  <a:gd name="T14" fmla="*/ 1197 w 1197"/>
                  <a:gd name="T15" fmla="*/ 1013 h 10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97" h="1013">
                    <a:moveTo>
                      <a:pt x="1197" y="0"/>
                    </a:moveTo>
                    <a:lnTo>
                      <a:pt x="905" y="0"/>
                    </a:lnTo>
                    <a:lnTo>
                      <a:pt x="905" y="1013"/>
                    </a:lnTo>
                    <a:lnTo>
                      <a:pt x="0" y="10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79" name="Freeform 67"/>
              <p:cNvSpPr>
                <a:spLocks/>
              </p:cNvSpPr>
              <p:nvPr/>
            </p:nvSpPr>
            <p:spPr bwMode="auto">
              <a:xfrm>
                <a:off x="3544" y="2191"/>
                <a:ext cx="605" cy="993"/>
              </a:xfrm>
              <a:custGeom>
                <a:avLst/>
                <a:gdLst>
                  <a:gd name="T0" fmla="*/ 303 w 1209"/>
                  <a:gd name="T1" fmla="*/ 0 h 1987"/>
                  <a:gd name="T2" fmla="*/ 230 w 1209"/>
                  <a:gd name="T3" fmla="*/ 0 h 1987"/>
                  <a:gd name="T4" fmla="*/ 230 w 1209"/>
                  <a:gd name="T5" fmla="*/ 496 h 1987"/>
                  <a:gd name="T6" fmla="*/ 0 w 1209"/>
                  <a:gd name="T7" fmla="*/ 496 h 19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9"/>
                  <a:gd name="T13" fmla="*/ 0 h 1987"/>
                  <a:gd name="T14" fmla="*/ 1209 w 1209"/>
                  <a:gd name="T15" fmla="*/ 1987 h 19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9" h="1987">
                    <a:moveTo>
                      <a:pt x="1209" y="0"/>
                    </a:moveTo>
                    <a:lnTo>
                      <a:pt x="917" y="0"/>
                    </a:lnTo>
                    <a:lnTo>
                      <a:pt x="917" y="1987"/>
                    </a:lnTo>
                    <a:lnTo>
                      <a:pt x="0" y="198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0" name="Freeform 68"/>
              <p:cNvSpPr>
                <a:spLocks/>
              </p:cNvSpPr>
              <p:nvPr/>
            </p:nvSpPr>
            <p:spPr bwMode="auto">
              <a:xfrm>
                <a:off x="3551" y="2191"/>
                <a:ext cx="598" cy="19"/>
              </a:xfrm>
              <a:custGeom>
                <a:avLst/>
                <a:gdLst>
                  <a:gd name="T0" fmla="*/ 299 w 1197"/>
                  <a:gd name="T1" fmla="*/ 0 h 39"/>
                  <a:gd name="T2" fmla="*/ 226 w 1197"/>
                  <a:gd name="T3" fmla="*/ 0 h 39"/>
                  <a:gd name="T4" fmla="*/ 226 w 1197"/>
                  <a:gd name="T5" fmla="*/ 9 h 39"/>
                  <a:gd name="T6" fmla="*/ 0 w 1197"/>
                  <a:gd name="T7" fmla="*/ 9 h 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97"/>
                  <a:gd name="T13" fmla="*/ 0 h 39"/>
                  <a:gd name="T14" fmla="*/ 1197 w 1197"/>
                  <a:gd name="T15" fmla="*/ 39 h 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97" h="39">
                    <a:moveTo>
                      <a:pt x="1197" y="0"/>
                    </a:moveTo>
                    <a:lnTo>
                      <a:pt x="905" y="0"/>
                    </a:lnTo>
                    <a:lnTo>
                      <a:pt x="905" y="39"/>
                    </a:lnTo>
                    <a:lnTo>
                      <a:pt x="0" y="3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1" name="Rectangle 69"/>
              <p:cNvSpPr>
                <a:spLocks noChangeArrowheads="1"/>
              </p:cNvSpPr>
              <p:nvPr/>
            </p:nvSpPr>
            <p:spPr bwMode="auto">
              <a:xfrm>
                <a:off x="3767" y="2153"/>
                <a:ext cx="187" cy="10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2" name="Rectangle 70"/>
              <p:cNvSpPr>
                <a:spLocks noChangeArrowheads="1"/>
              </p:cNvSpPr>
              <p:nvPr/>
            </p:nvSpPr>
            <p:spPr bwMode="auto">
              <a:xfrm>
                <a:off x="3797" y="2165"/>
                <a:ext cx="172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GPP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83" name="Freeform 71"/>
              <p:cNvSpPr>
                <a:spLocks/>
              </p:cNvSpPr>
              <p:nvPr/>
            </p:nvSpPr>
            <p:spPr bwMode="auto">
              <a:xfrm>
                <a:off x="4301" y="1141"/>
                <a:ext cx="243" cy="226"/>
              </a:xfrm>
              <a:custGeom>
                <a:avLst/>
                <a:gdLst>
                  <a:gd name="T0" fmla="*/ 0 w 487"/>
                  <a:gd name="T1" fmla="*/ 85 h 451"/>
                  <a:gd name="T2" fmla="*/ 22 w 487"/>
                  <a:gd name="T3" fmla="*/ 85 h 451"/>
                  <a:gd name="T4" fmla="*/ 42 w 487"/>
                  <a:gd name="T5" fmla="*/ 88 h 451"/>
                  <a:gd name="T6" fmla="*/ 42 w 487"/>
                  <a:gd name="T7" fmla="*/ 92 h 451"/>
                  <a:gd name="T8" fmla="*/ 22 w 487"/>
                  <a:gd name="T9" fmla="*/ 92 h 451"/>
                  <a:gd name="T10" fmla="*/ 22 w 487"/>
                  <a:gd name="T11" fmla="*/ 95 h 451"/>
                  <a:gd name="T12" fmla="*/ 7 w 487"/>
                  <a:gd name="T13" fmla="*/ 95 h 451"/>
                  <a:gd name="T14" fmla="*/ 7 w 487"/>
                  <a:gd name="T15" fmla="*/ 113 h 451"/>
                  <a:gd name="T16" fmla="*/ 114 w 487"/>
                  <a:gd name="T17" fmla="*/ 113 h 451"/>
                  <a:gd name="T18" fmla="*/ 114 w 487"/>
                  <a:gd name="T19" fmla="*/ 95 h 451"/>
                  <a:gd name="T20" fmla="*/ 98 w 487"/>
                  <a:gd name="T21" fmla="*/ 95 h 451"/>
                  <a:gd name="T22" fmla="*/ 98 w 487"/>
                  <a:gd name="T23" fmla="*/ 92 h 451"/>
                  <a:gd name="T24" fmla="*/ 80 w 487"/>
                  <a:gd name="T25" fmla="*/ 92 h 451"/>
                  <a:gd name="T26" fmla="*/ 80 w 487"/>
                  <a:gd name="T27" fmla="*/ 88 h 451"/>
                  <a:gd name="T28" fmla="*/ 98 w 487"/>
                  <a:gd name="T29" fmla="*/ 85 h 451"/>
                  <a:gd name="T30" fmla="*/ 121 w 487"/>
                  <a:gd name="T31" fmla="*/ 85 h 451"/>
                  <a:gd name="T32" fmla="*/ 121 w 487"/>
                  <a:gd name="T33" fmla="*/ 0 h 451"/>
                  <a:gd name="T34" fmla="*/ 0 w 487"/>
                  <a:gd name="T35" fmla="*/ 0 h 451"/>
                  <a:gd name="T36" fmla="*/ 0 w 487"/>
                  <a:gd name="T37" fmla="*/ 85 h 4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7"/>
                  <a:gd name="T58" fmla="*/ 0 h 451"/>
                  <a:gd name="T59" fmla="*/ 487 w 487"/>
                  <a:gd name="T60" fmla="*/ 451 h 4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7" h="451">
                    <a:moveTo>
                      <a:pt x="0" y="338"/>
                    </a:moveTo>
                    <a:lnTo>
                      <a:pt x="91" y="338"/>
                    </a:lnTo>
                    <a:lnTo>
                      <a:pt x="168" y="352"/>
                    </a:lnTo>
                    <a:lnTo>
                      <a:pt x="168" y="366"/>
                    </a:lnTo>
                    <a:lnTo>
                      <a:pt x="91" y="366"/>
                    </a:lnTo>
                    <a:lnTo>
                      <a:pt x="91" y="380"/>
                    </a:lnTo>
                    <a:lnTo>
                      <a:pt x="31" y="380"/>
                    </a:lnTo>
                    <a:lnTo>
                      <a:pt x="31" y="451"/>
                    </a:lnTo>
                    <a:lnTo>
                      <a:pt x="457" y="451"/>
                    </a:lnTo>
                    <a:lnTo>
                      <a:pt x="457" y="380"/>
                    </a:lnTo>
                    <a:lnTo>
                      <a:pt x="395" y="380"/>
                    </a:lnTo>
                    <a:lnTo>
                      <a:pt x="395" y="366"/>
                    </a:lnTo>
                    <a:lnTo>
                      <a:pt x="320" y="366"/>
                    </a:lnTo>
                    <a:lnTo>
                      <a:pt x="320" y="352"/>
                    </a:lnTo>
                    <a:lnTo>
                      <a:pt x="395" y="338"/>
                    </a:lnTo>
                    <a:lnTo>
                      <a:pt x="487" y="338"/>
                    </a:lnTo>
                    <a:lnTo>
                      <a:pt x="487" y="0"/>
                    </a:lnTo>
                    <a:lnTo>
                      <a:pt x="0" y="0"/>
                    </a:lnTo>
                    <a:lnTo>
                      <a:pt x="0" y="33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4" name="Line 72"/>
              <p:cNvSpPr>
                <a:spLocks noChangeShapeType="1"/>
              </p:cNvSpPr>
              <p:nvPr/>
            </p:nvSpPr>
            <p:spPr bwMode="auto">
              <a:xfrm>
                <a:off x="4346" y="1331"/>
                <a:ext cx="15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5" name="Freeform 73"/>
              <p:cNvSpPr>
                <a:spLocks/>
              </p:cNvSpPr>
              <p:nvPr/>
            </p:nvSpPr>
            <p:spPr bwMode="auto">
              <a:xfrm>
                <a:off x="4301" y="1141"/>
                <a:ext cx="243" cy="226"/>
              </a:xfrm>
              <a:custGeom>
                <a:avLst/>
                <a:gdLst>
                  <a:gd name="T0" fmla="*/ 0 w 487"/>
                  <a:gd name="T1" fmla="*/ 85 h 451"/>
                  <a:gd name="T2" fmla="*/ 22 w 487"/>
                  <a:gd name="T3" fmla="*/ 85 h 451"/>
                  <a:gd name="T4" fmla="*/ 42 w 487"/>
                  <a:gd name="T5" fmla="*/ 88 h 451"/>
                  <a:gd name="T6" fmla="*/ 42 w 487"/>
                  <a:gd name="T7" fmla="*/ 92 h 451"/>
                  <a:gd name="T8" fmla="*/ 22 w 487"/>
                  <a:gd name="T9" fmla="*/ 92 h 451"/>
                  <a:gd name="T10" fmla="*/ 22 w 487"/>
                  <a:gd name="T11" fmla="*/ 95 h 451"/>
                  <a:gd name="T12" fmla="*/ 7 w 487"/>
                  <a:gd name="T13" fmla="*/ 95 h 451"/>
                  <a:gd name="T14" fmla="*/ 7 w 487"/>
                  <a:gd name="T15" fmla="*/ 113 h 451"/>
                  <a:gd name="T16" fmla="*/ 114 w 487"/>
                  <a:gd name="T17" fmla="*/ 113 h 451"/>
                  <a:gd name="T18" fmla="*/ 114 w 487"/>
                  <a:gd name="T19" fmla="*/ 95 h 451"/>
                  <a:gd name="T20" fmla="*/ 98 w 487"/>
                  <a:gd name="T21" fmla="*/ 95 h 451"/>
                  <a:gd name="T22" fmla="*/ 98 w 487"/>
                  <a:gd name="T23" fmla="*/ 92 h 451"/>
                  <a:gd name="T24" fmla="*/ 80 w 487"/>
                  <a:gd name="T25" fmla="*/ 92 h 451"/>
                  <a:gd name="T26" fmla="*/ 80 w 487"/>
                  <a:gd name="T27" fmla="*/ 88 h 451"/>
                  <a:gd name="T28" fmla="*/ 98 w 487"/>
                  <a:gd name="T29" fmla="*/ 85 h 451"/>
                  <a:gd name="T30" fmla="*/ 121 w 487"/>
                  <a:gd name="T31" fmla="*/ 85 h 451"/>
                  <a:gd name="T32" fmla="*/ 121 w 487"/>
                  <a:gd name="T33" fmla="*/ 0 h 451"/>
                  <a:gd name="T34" fmla="*/ 0 w 487"/>
                  <a:gd name="T35" fmla="*/ 0 h 451"/>
                  <a:gd name="T36" fmla="*/ 0 w 487"/>
                  <a:gd name="T37" fmla="*/ 85 h 4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7"/>
                  <a:gd name="T58" fmla="*/ 0 h 451"/>
                  <a:gd name="T59" fmla="*/ 487 w 487"/>
                  <a:gd name="T60" fmla="*/ 451 h 4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7" h="451">
                    <a:moveTo>
                      <a:pt x="0" y="338"/>
                    </a:moveTo>
                    <a:lnTo>
                      <a:pt x="91" y="338"/>
                    </a:lnTo>
                    <a:lnTo>
                      <a:pt x="168" y="352"/>
                    </a:lnTo>
                    <a:lnTo>
                      <a:pt x="168" y="366"/>
                    </a:lnTo>
                    <a:lnTo>
                      <a:pt x="91" y="366"/>
                    </a:lnTo>
                    <a:lnTo>
                      <a:pt x="91" y="380"/>
                    </a:lnTo>
                    <a:lnTo>
                      <a:pt x="31" y="380"/>
                    </a:lnTo>
                    <a:lnTo>
                      <a:pt x="31" y="451"/>
                    </a:lnTo>
                    <a:lnTo>
                      <a:pt x="457" y="451"/>
                    </a:lnTo>
                    <a:lnTo>
                      <a:pt x="457" y="380"/>
                    </a:lnTo>
                    <a:lnTo>
                      <a:pt x="395" y="380"/>
                    </a:lnTo>
                    <a:lnTo>
                      <a:pt x="395" y="366"/>
                    </a:lnTo>
                    <a:lnTo>
                      <a:pt x="320" y="366"/>
                    </a:lnTo>
                    <a:lnTo>
                      <a:pt x="320" y="352"/>
                    </a:lnTo>
                    <a:lnTo>
                      <a:pt x="395" y="338"/>
                    </a:lnTo>
                    <a:lnTo>
                      <a:pt x="487" y="338"/>
                    </a:lnTo>
                    <a:lnTo>
                      <a:pt x="487" y="0"/>
                    </a:lnTo>
                    <a:lnTo>
                      <a:pt x="0" y="0"/>
                    </a:lnTo>
                    <a:lnTo>
                      <a:pt x="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6" name="Line 74"/>
              <p:cNvSpPr>
                <a:spLocks noChangeShapeType="1"/>
              </p:cNvSpPr>
              <p:nvPr/>
            </p:nvSpPr>
            <p:spPr bwMode="auto">
              <a:xfrm>
                <a:off x="4384" y="1324"/>
                <a:ext cx="76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7" name="Line 75"/>
              <p:cNvSpPr>
                <a:spLocks noChangeShapeType="1"/>
              </p:cNvSpPr>
              <p:nvPr/>
            </p:nvSpPr>
            <p:spPr bwMode="auto">
              <a:xfrm>
                <a:off x="4384" y="1318"/>
                <a:ext cx="76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8" name="Line 76"/>
              <p:cNvSpPr>
                <a:spLocks noChangeShapeType="1"/>
              </p:cNvSpPr>
              <p:nvPr/>
            </p:nvSpPr>
            <p:spPr bwMode="auto">
              <a:xfrm>
                <a:off x="4346" y="1311"/>
                <a:ext cx="15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89" name="Freeform 77"/>
              <p:cNvSpPr>
                <a:spLocks noEditPoints="1"/>
              </p:cNvSpPr>
              <p:nvPr/>
            </p:nvSpPr>
            <p:spPr bwMode="auto">
              <a:xfrm>
                <a:off x="4323" y="1162"/>
                <a:ext cx="198" cy="182"/>
              </a:xfrm>
              <a:custGeom>
                <a:avLst/>
                <a:gdLst>
                  <a:gd name="T0" fmla="*/ 7 w 396"/>
                  <a:gd name="T1" fmla="*/ 91 h 363"/>
                  <a:gd name="T2" fmla="*/ 26 w 396"/>
                  <a:gd name="T3" fmla="*/ 91 h 363"/>
                  <a:gd name="T4" fmla="*/ 26 w 396"/>
                  <a:gd name="T5" fmla="*/ 88 h 363"/>
                  <a:gd name="T6" fmla="*/ 7 w 396"/>
                  <a:gd name="T7" fmla="*/ 88 h 363"/>
                  <a:gd name="T8" fmla="*/ 7 w 396"/>
                  <a:gd name="T9" fmla="*/ 91 h 363"/>
                  <a:gd name="T10" fmla="*/ 7 w 396"/>
                  <a:gd name="T11" fmla="*/ 57 h 363"/>
                  <a:gd name="T12" fmla="*/ 7 w 396"/>
                  <a:gd name="T13" fmla="*/ 8 h 363"/>
                  <a:gd name="T14" fmla="*/ 92 w 396"/>
                  <a:gd name="T15" fmla="*/ 8 h 363"/>
                  <a:gd name="T16" fmla="*/ 92 w 396"/>
                  <a:gd name="T17" fmla="*/ 57 h 363"/>
                  <a:gd name="T18" fmla="*/ 7 w 396"/>
                  <a:gd name="T19" fmla="*/ 57 h 363"/>
                  <a:gd name="T20" fmla="*/ 3 w 396"/>
                  <a:gd name="T21" fmla="*/ 62 h 363"/>
                  <a:gd name="T22" fmla="*/ 97 w 396"/>
                  <a:gd name="T23" fmla="*/ 62 h 363"/>
                  <a:gd name="T24" fmla="*/ 97 w 396"/>
                  <a:gd name="T25" fmla="*/ 4 h 363"/>
                  <a:gd name="T26" fmla="*/ 99 w 396"/>
                  <a:gd name="T27" fmla="*/ 4 h 363"/>
                  <a:gd name="T28" fmla="*/ 99 w 396"/>
                  <a:gd name="T29" fmla="*/ 0 h 363"/>
                  <a:gd name="T30" fmla="*/ 0 w 396"/>
                  <a:gd name="T31" fmla="*/ 0 h 363"/>
                  <a:gd name="T32" fmla="*/ 0 w 396"/>
                  <a:gd name="T33" fmla="*/ 64 h 363"/>
                  <a:gd name="T34" fmla="*/ 3 w 396"/>
                  <a:gd name="T35" fmla="*/ 64 h 363"/>
                  <a:gd name="T36" fmla="*/ 3 w 396"/>
                  <a:gd name="T37" fmla="*/ 62 h 363"/>
                  <a:gd name="T38" fmla="*/ 94 w 396"/>
                  <a:gd name="T39" fmla="*/ 71 h 363"/>
                  <a:gd name="T40" fmla="*/ 99 w 396"/>
                  <a:gd name="T41" fmla="*/ 71 h 363"/>
                  <a:gd name="T42" fmla="*/ 99 w 396"/>
                  <a:gd name="T43" fmla="*/ 69 h 363"/>
                  <a:gd name="T44" fmla="*/ 94 w 396"/>
                  <a:gd name="T45" fmla="*/ 69 h 363"/>
                  <a:gd name="T46" fmla="*/ 94 w 396"/>
                  <a:gd name="T47" fmla="*/ 71 h 36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96"/>
                  <a:gd name="T73" fmla="*/ 0 h 363"/>
                  <a:gd name="T74" fmla="*/ 396 w 396"/>
                  <a:gd name="T75" fmla="*/ 363 h 36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96" h="363">
                    <a:moveTo>
                      <a:pt x="30" y="363"/>
                    </a:moveTo>
                    <a:lnTo>
                      <a:pt x="107" y="363"/>
                    </a:lnTo>
                    <a:lnTo>
                      <a:pt x="107" y="352"/>
                    </a:lnTo>
                    <a:lnTo>
                      <a:pt x="30" y="352"/>
                    </a:lnTo>
                    <a:lnTo>
                      <a:pt x="30" y="363"/>
                    </a:lnTo>
                    <a:close/>
                    <a:moveTo>
                      <a:pt x="30" y="225"/>
                    </a:moveTo>
                    <a:lnTo>
                      <a:pt x="30" y="29"/>
                    </a:lnTo>
                    <a:lnTo>
                      <a:pt x="366" y="29"/>
                    </a:lnTo>
                    <a:lnTo>
                      <a:pt x="366" y="225"/>
                    </a:lnTo>
                    <a:lnTo>
                      <a:pt x="30" y="225"/>
                    </a:lnTo>
                    <a:close/>
                    <a:moveTo>
                      <a:pt x="15" y="247"/>
                    </a:moveTo>
                    <a:lnTo>
                      <a:pt x="388" y="247"/>
                    </a:lnTo>
                    <a:lnTo>
                      <a:pt x="388" y="15"/>
                    </a:lnTo>
                    <a:lnTo>
                      <a:pt x="396" y="15"/>
                    </a:lnTo>
                    <a:lnTo>
                      <a:pt x="396" y="0"/>
                    </a:lnTo>
                    <a:lnTo>
                      <a:pt x="0" y="0"/>
                    </a:lnTo>
                    <a:lnTo>
                      <a:pt x="0" y="253"/>
                    </a:lnTo>
                    <a:lnTo>
                      <a:pt x="15" y="253"/>
                    </a:lnTo>
                    <a:lnTo>
                      <a:pt x="15" y="247"/>
                    </a:lnTo>
                    <a:close/>
                    <a:moveTo>
                      <a:pt x="373" y="282"/>
                    </a:moveTo>
                    <a:lnTo>
                      <a:pt x="396" y="282"/>
                    </a:lnTo>
                    <a:lnTo>
                      <a:pt x="396" y="275"/>
                    </a:lnTo>
                    <a:lnTo>
                      <a:pt x="373" y="275"/>
                    </a:lnTo>
                    <a:lnTo>
                      <a:pt x="373" y="2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0" name="Rectangle 78"/>
              <p:cNvSpPr>
                <a:spLocks noChangeArrowheads="1"/>
              </p:cNvSpPr>
              <p:nvPr/>
            </p:nvSpPr>
            <p:spPr bwMode="auto">
              <a:xfrm>
                <a:off x="4338" y="1338"/>
                <a:ext cx="39" cy="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1" name="Rectangle 79"/>
              <p:cNvSpPr>
                <a:spLocks noChangeArrowheads="1"/>
              </p:cNvSpPr>
              <p:nvPr/>
            </p:nvSpPr>
            <p:spPr bwMode="auto">
              <a:xfrm>
                <a:off x="4338" y="1177"/>
                <a:ext cx="168" cy="9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2" name="Freeform 80"/>
              <p:cNvSpPr>
                <a:spLocks/>
              </p:cNvSpPr>
              <p:nvPr/>
            </p:nvSpPr>
            <p:spPr bwMode="auto">
              <a:xfrm>
                <a:off x="4323" y="1162"/>
                <a:ext cx="198" cy="127"/>
              </a:xfrm>
              <a:custGeom>
                <a:avLst/>
                <a:gdLst>
                  <a:gd name="T0" fmla="*/ 3 w 396"/>
                  <a:gd name="T1" fmla="*/ 62 h 253"/>
                  <a:gd name="T2" fmla="*/ 97 w 396"/>
                  <a:gd name="T3" fmla="*/ 62 h 253"/>
                  <a:gd name="T4" fmla="*/ 97 w 396"/>
                  <a:gd name="T5" fmla="*/ 4 h 253"/>
                  <a:gd name="T6" fmla="*/ 99 w 396"/>
                  <a:gd name="T7" fmla="*/ 4 h 253"/>
                  <a:gd name="T8" fmla="*/ 99 w 396"/>
                  <a:gd name="T9" fmla="*/ 0 h 253"/>
                  <a:gd name="T10" fmla="*/ 0 w 396"/>
                  <a:gd name="T11" fmla="*/ 0 h 253"/>
                  <a:gd name="T12" fmla="*/ 0 w 396"/>
                  <a:gd name="T13" fmla="*/ 64 h 253"/>
                  <a:gd name="T14" fmla="*/ 3 w 396"/>
                  <a:gd name="T15" fmla="*/ 64 h 253"/>
                  <a:gd name="T16" fmla="*/ 3 w 396"/>
                  <a:gd name="T17" fmla="*/ 62 h 2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96"/>
                  <a:gd name="T28" fmla="*/ 0 h 253"/>
                  <a:gd name="T29" fmla="*/ 396 w 396"/>
                  <a:gd name="T30" fmla="*/ 253 h 2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96" h="253">
                    <a:moveTo>
                      <a:pt x="15" y="247"/>
                    </a:moveTo>
                    <a:lnTo>
                      <a:pt x="388" y="247"/>
                    </a:lnTo>
                    <a:lnTo>
                      <a:pt x="388" y="15"/>
                    </a:lnTo>
                    <a:lnTo>
                      <a:pt x="396" y="15"/>
                    </a:lnTo>
                    <a:lnTo>
                      <a:pt x="396" y="0"/>
                    </a:lnTo>
                    <a:lnTo>
                      <a:pt x="0" y="0"/>
                    </a:lnTo>
                    <a:lnTo>
                      <a:pt x="0" y="253"/>
                    </a:lnTo>
                    <a:lnTo>
                      <a:pt x="15" y="253"/>
                    </a:lnTo>
                    <a:lnTo>
                      <a:pt x="15" y="24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3" name="Rectangle 81"/>
              <p:cNvSpPr>
                <a:spLocks noChangeArrowheads="1"/>
              </p:cNvSpPr>
              <p:nvPr/>
            </p:nvSpPr>
            <p:spPr bwMode="auto">
              <a:xfrm>
                <a:off x="4510" y="1300"/>
                <a:ext cx="11" cy="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4" name="Line 82"/>
              <p:cNvSpPr>
                <a:spLocks noChangeShapeType="1"/>
              </p:cNvSpPr>
              <p:nvPr/>
            </p:nvSpPr>
            <p:spPr bwMode="auto">
              <a:xfrm>
                <a:off x="4316" y="1338"/>
                <a:ext cx="2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5" name="Line 83"/>
              <p:cNvSpPr>
                <a:spLocks noChangeShapeType="1"/>
              </p:cNvSpPr>
              <p:nvPr/>
            </p:nvSpPr>
            <p:spPr bwMode="auto">
              <a:xfrm>
                <a:off x="4316" y="1344"/>
                <a:ext cx="213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6" name="Rectangle 84"/>
              <p:cNvSpPr>
                <a:spLocks noChangeArrowheads="1"/>
              </p:cNvSpPr>
              <p:nvPr/>
            </p:nvSpPr>
            <p:spPr bwMode="auto">
              <a:xfrm>
                <a:off x="4331" y="1379"/>
                <a:ext cx="254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dirty="0"/>
                  <a:t>Host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97" name="Freeform 85"/>
              <p:cNvSpPr>
                <a:spLocks noEditPoints="1"/>
              </p:cNvSpPr>
              <p:nvPr/>
            </p:nvSpPr>
            <p:spPr bwMode="auto">
              <a:xfrm>
                <a:off x="5274" y="3126"/>
                <a:ext cx="96" cy="271"/>
              </a:xfrm>
              <a:custGeom>
                <a:avLst/>
                <a:gdLst>
                  <a:gd name="T0" fmla="*/ 10 w 192"/>
                  <a:gd name="T1" fmla="*/ 0 h 541"/>
                  <a:gd name="T2" fmla="*/ 10 w 192"/>
                  <a:gd name="T3" fmla="*/ 9 h 541"/>
                  <a:gd name="T4" fmla="*/ 0 w 192"/>
                  <a:gd name="T5" fmla="*/ 9 h 541"/>
                  <a:gd name="T6" fmla="*/ 0 w 192"/>
                  <a:gd name="T7" fmla="*/ 7 h 541"/>
                  <a:gd name="T8" fmla="*/ 2 w 192"/>
                  <a:gd name="T9" fmla="*/ 7 h 541"/>
                  <a:gd name="T10" fmla="*/ 3 w 192"/>
                  <a:gd name="T11" fmla="*/ 7 h 541"/>
                  <a:gd name="T12" fmla="*/ 5 w 192"/>
                  <a:gd name="T13" fmla="*/ 7 h 541"/>
                  <a:gd name="T14" fmla="*/ 6 w 192"/>
                  <a:gd name="T15" fmla="*/ 6 h 541"/>
                  <a:gd name="T16" fmla="*/ 6 w 192"/>
                  <a:gd name="T17" fmla="*/ 6 h 541"/>
                  <a:gd name="T18" fmla="*/ 7 w 192"/>
                  <a:gd name="T19" fmla="*/ 5 h 541"/>
                  <a:gd name="T20" fmla="*/ 7 w 192"/>
                  <a:gd name="T21" fmla="*/ 5 h 541"/>
                  <a:gd name="T22" fmla="*/ 8 w 192"/>
                  <a:gd name="T23" fmla="*/ 5 h 541"/>
                  <a:gd name="T24" fmla="*/ 8 w 192"/>
                  <a:gd name="T25" fmla="*/ 5 h 541"/>
                  <a:gd name="T26" fmla="*/ 7 w 192"/>
                  <a:gd name="T27" fmla="*/ 4 h 541"/>
                  <a:gd name="T28" fmla="*/ 7 w 192"/>
                  <a:gd name="T29" fmla="*/ 4 h 541"/>
                  <a:gd name="T30" fmla="*/ 6 w 192"/>
                  <a:gd name="T31" fmla="*/ 3 h 541"/>
                  <a:gd name="T32" fmla="*/ 6 w 192"/>
                  <a:gd name="T33" fmla="*/ 3 h 541"/>
                  <a:gd name="T34" fmla="*/ 5 w 192"/>
                  <a:gd name="T35" fmla="*/ 3 h 541"/>
                  <a:gd name="T36" fmla="*/ 3 w 192"/>
                  <a:gd name="T37" fmla="*/ 2 h 541"/>
                  <a:gd name="T38" fmla="*/ 2 w 192"/>
                  <a:gd name="T39" fmla="*/ 2 h 541"/>
                  <a:gd name="T40" fmla="*/ 0 w 192"/>
                  <a:gd name="T41" fmla="*/ 2 h 541"/>
                  <a:gd name="T42" fmla="*/ 0 w 192"/>
                  <a:gd name="T43" fmla="*/ 2 h 541"/>
                  <a:gd name="T44" fmla="*/ 0 w 192"/>
                  <a:gd name="T45" fmla="*/ 2 h 541"/>
                  <a:gd name="T46" fmla="*/ 0 w 192"/>
                  <a:gd name="T47" fmla="*/ 0 h 541"/>
                  <a:gd name="T48" fmla="*/ 10 w 192"/>
                  <a:gd name="T49" fmla="*/ 0 h 541"/>
                  <a:gd name="T50" fmla="*/ 10 w 192"/>
                  <a:gd name="T51" fmla="*/ 0 h 541"/>
                  <a:gd name="T52" fmla="*/ 39 w 192"/>
                  <a:gd name="T53" fmla="*/ 127 h 541"/>
                  <a:gd name="T54" fmla="*/ 48 w 192"/>
                  <a:gd name="T55" fmla="*/ 127 h 541"/>
                  <a:gd name="T56" fmla="*/ 48 w 192"/>
                  <a:gd name="T57" fmla="*/ 136 h 541"/>
                  <a:gd name="T58" fmla="*/ 47 w 192"/>
                  <a:gd name="T59" fmla="*/ 136 h 541"/>
                  <a:gd name="T60" fmla="*/ 47 w 192"/>
                  <a:gd name="T61" fmla="*/ 134 h 541"/>
                  <a:gd name="T62" fmla="*/ 46 w 192"/>
                  <a:gd name="T63" fmla="*/ 133 h 541"/>
                  <a:gd name="T64" fmla="*/ 46 w 192"/>
                  <a:gd name="T65" fmla="*/ 132 h 541"/>
                  <a:gd name="T66" fmla="*/ 46 w 192"/>
                  <a:gd name="T67" fmla="*/ 130 h 541"/>
                  <a:gd name="T68" fmla="*/ 45 w 192"/>
                  <a:gd name="T69" fmla="*/ 130 h 541"/>
                  <a:gd name="T70" fmla="*/ 45 w 192"/>
                  <a:gd name="T71" fmla="*/ 129 h 541"/>
                  <a:gd name="T72" fmla="*/ 44 w 192"/>
                  <a:gd name="T73" fmla="*/ 129 h 541"/>
                  <a:gd name="T74" fmla="*/ 44 w 192"/>
                  <a:gd name="T75" fmla="*/ 129 h 541"/>
                  <a:gd name="T76" fmla="*/ 44 w 192"/>
                  <a:gd name="T77" fmla="*/ 129 h 541"/>
                  <a:gd name="T78" fmla="*/ 43 w 192"/>
                  <a:gd name="T79" fmla="*/ 129 h 541"/>
                  <a:gd name="T80" fmla="*/ 43 w 192"/>
                  <a:gd name="T81" fmla="*/ 129 h 541"/>
                  <a:gd name="T82" fmla="*/ 42 w 192"/>
                  <a:gd name="T83" fmla="*/ 130 h 541"/>
                  <a:gd name="T84" fmla="*/ 42 w 192"/>
                  <a:gd name="T85" fmla="*/ 130 h 541"/>
                  <a:gd name="T86" fmla="*/ 41 w 192"/>
                  <a:gd name="T87" fmla="*/ 132 h 541"/>
                  <a:gd name="T88" fmla="*/ 41 w 192"/>
                  <a:gd name="T89" fmla="*/ 133 h 541"/>
                  <a:gd name="T90" fmla="*/ 41 w 192"/>
                  <a:gd name="T91" fmla="*/ 134 h 541"/>
                  <a:gd name="T92" fmla="*/ 41 w 192"/>
                  <a:gd name="T93" fmla="*/ 136 h 541"/>
                  <a:gd name="T94" fmla="*/ 41 w 192"/>
                  <a:gd name="T95" fmla="*/ 136 h 541"/>
                  <a:gd name="T96" fmla="*/ 39 w 192"/>
                  <a:gd name="T97" fmla="*/ 136 h 541"/>
                  <a:gd name="T98" fmla="*/ 39 w 192"/>
                  <a:gd name="T99" fmla="*/ 127 h 541"/>
                  <a:gd name="T100" fmla="*/ 39 w 192"/>
                  <a:gd name="T101" fmla="*/ 127 h 541"/>
                  <a:gd name="T102" fmla="*/ 10 w 192"/>
                  <a:gd name="T103" fmla="*/ 0 h 541"/>
                  <a:gd name="T104" fmla="*/ 10 w 192"/>
                  <a:gd name="T105" fmla="*/ 136 h 541"/>
                  <a:gd name="T106" fmla="*/ 39 w 192"/>
                  <a:gd name="T107" fmla="*/ 136 h 541"/>
                  <a:gd name="T108" fmla="*/ 39 w 192"/>
                  <a:gd name="T109" fmla="*/ 0 h 541"/>
                  <a:gd name="T110" fmla="*/ 10 w 192"/>
                  <a:gd name="T111" fmla="*/ 0 h 541"/>
                  <a:gd name="T112" fmla="*/ 10 w 192"/>
                  <a:gd name="T113" fmla="*/ 0 h 54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92"/>
                  <a:gd name="T172" fmla="*/ 0 h 541"/>
                  <a:gd name="T173" fmla="*/ 192 w 192"/>
                  <a:gd name="T174" fmla="*/ 541 h 54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92" h="541">
                    <a:moveTo>
                      <a:pt x="39" y="0"/>
                    </a:moveTo>
                    <a:lnTo>
                      <a:pt x="39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2" y="24"/>
                    </a:lnTo>
                    <a:lnTo>
                      <a:pt x="27" y="23"/>
                    </a:lnTo>
                    <a:lnTo>
                      <a:pt x="29" y="20"/>
                    </a:lnTo>
                    <a:lnTo>
                      <a:pt x="31" y="19"/>
                    </a:lnTo>
                    <a:lnTo>
                      <a:pt x="32" y="18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7" y="11"/>
                    </a:lnTo>
                    <a:lnTo>
                      <a:pt x="22" y="10"/>
                    </a:lnTo>
                    <a:lnTo>
                      <a:pt x="17" y="9"/>
                    </a:lnTo>
                    <a:lnTo>
                      <a:pt x="11" y="7"/>
                    </a:lnTo>
                    <a:lnTo>
                      <a:pt x="6" y="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close/>
                    <a:moveTo>
                      <a:pt x="154" y="506"/>
                    </a:moveTo>
                    <a:lnTo>
                      <a:pt x="192" y="506"/>
                    </a:lnTo>
                    <a:lnTo>
                      <a:pt x="192" y="541"/>
                    </a:lnTo>
                    <a:lnTo>
                      <a:pt x="186" y="541"/>
                    </a:lnTo>
                    <a:lnTo>
                      <a:pt x="186" y="535"/>
                    </a:lnTo>
                    <a:lnTo>
                      <a:pt x="184" y="529"/>
                    </a:lnTo>
                    <a:lnTo>
                      <a:pt x="183" y="525"/>
                    </a:lnTo>
                    <a:lnTo>
                      <a:pt x="181" y="520"/>
                    </a:lnTo>
                    <a:lnTo>
                      <a:pt x="180" y="518"/>
                    </a:lnTo>
                    <a:lnTo>
                      <a:pt x="177" y="515"/>
                    </a:lnTo>
                    <a:lnTo>
                      <a:pt x="176" y="514"/>
                    </a:lnTo>
                    <a:lnTo>
                      <a:pt x="173" y="513"/>
                    </a:lnTo>
                    <a:lnTo>
                      <a:pt x="171" y="514"/>
                    </a:lnTo>
                    <a:lnTo>
                      <a:pt x="169" y="515"/>
                    </a:lnTo>
                    <a:lnTo>
                      <a:pt x="168" y="518"/>
                    </a:lnTo>
                    <a:lnTo>
                      <a:pt x="165" y="520"/>
                    </a:lnTo>
                    <a:lnTo>
                      <a:pt x="164" y="525"/>
                    </a:lnTo>
                    <a:lnTo>
                      <a:pt x="162" y="529"/>
                    </a:lnTo>
                    <a:lnTo>
                      <a:pt x="162" y="535"/>
                    </a:lnTo>
                    <a:lnTo>
                      <a:pt x="161" y="541"/>
                    </a:lnTo>
                    <a:lnTo>
                      <a:pt x="154" y="541"/>
                    </a:lnTo>
                    <a:lnTo>
                      <a:pt x="154" y="506"/>
                    </a:lnTo>
                    <a:close/>
                    <a:moveTo>
                      <a:pt x="39" y="0"/>
                    </a:moveTo>
                    <a:lnTo>
                      <a:pt x="39" y="541"/>
                    </a:lnTo>
                    <a:lnTo>
                      <a:pt x="154" y="541"/>
                    </a:lnTo>
                    <a:lnTo>
                      <a:pt x="154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8" name="Freeform 86"/>
              <p:cNvSpPr>
                <a:spLocks/>
              </p:cNvSpPr>
              <p:nvPr/>
            </p:nvSpPr>
            <p:spPr bwMode="auto">
              <a:xfrm>
                <a:off x="5274" y="3126"/>
                <a:ext cx="19" cy="18"/>
              </a:xfrm>
              <a:custGeom>
                <a:avLst/>
                <a:gdLst>
                  <a:gd name="T0" fmla="*/ 9 w 39"/>
                  <a:gd name="T1" fmla="*/ 0 h 34"/>
                  <a:gd name="T2" fmla="*/ 9 w 39"/>
                  <a:gd name="T3" fmla="*/ 10 h 34"/>
                  <a:gd name="T4" fmla="*/ 0 w 39"/>
                  <a:gd name="T5" fmla="*/ 10 h 34"/>
                  <a:gd name="T6" fmla="*/ 0 w 39"/>
                  <a:gd name="T7" fmla="*/ 8 h 34"/>
                  <a:gd name="T8" fmla="*/ 1 w 39"/>
                  <a:gd name="T9" fmla="*/ 8 h 34"/>
                  <a:gd name="T10" fmla="*/ 2 w 39"/>
                  <a:gd name="T11" fmla="*/ 7 h 34"/>
                  <a:gd name="T12" fmla="*/ 4 w 39"/>
                  <a:gd name="T13" fmla="*/ 7 h 34"/>
                  <a:gd name="T14" fmla="*/ 5 w 39"/>
                  <a:gd name="T15" fmla="*/ 7 h 34"/>
                  <a:gd name="T16" fmla="*/ 6 w 39"/>
                  <a:gd name="T17" fmla="*/ 6 h 34"/>
                  <a:gd name="T18" fmla="*/ 7 w 39"/>
                  <a:gd name="T19" fmla="*/ 6 h 34"/>
                  <a:gd name="T20" fmla="*/ 7 w 39"/>
                  <a:gd name="T21" fmla="*/ 5 h 34"/>
                  <a:gd name="T22" fmla="*/ 8 w 39"/>
                  <a:gd name="T23" fmla="*/ 5 h 34"/>
                  <a:gd name="T24" fmla="*/ 8 w 39"/>
                  <a:gd name="T25" fmla="*/ 5 h 34"/>
                  <a:gd name="T26" fmla="*/ 7 w 39"/>
                  <a:gd name="T27" fmla="*/ 4 h 34"/>
                  <a:gd name="T28" fmla="*/ 7 w 39"/>
                  <a:gd name="T29" fmla="*/ 4 h 34"/>
                  <a:gd name="T30" fmla="*/ 6 w 39"/>
                  <a:gd name="T31" fmla="*/ 3 h 34"/>
                  <a:gd name="T32" fmla="*/ 5 w 39"/>
                  <a:gd name="T33" fmla="*/ 3 h 34"/>
                  <a:gd name="T34" fmla="*/ 4 w 39"/>
                  <a:gd name="T35" fmla="*/ 3 h 34"/>
                  <a:gd name="T36" fmla="*/ 2 w 39"/>
                  <a:gd name="T37" fmla="*/ 2 h 34"/>
                  <a:gd name="T38" fmla="*/ 1 w 39"/>
                  <a:gd name="T39" fmla="*/ 2 h 34"/>
                  <a:gd name="T40" fmla="*/ 0 w 39"/>
                  <a:gd name="T41" fmla="*/ 2 h 34"/>
                  <a:gd name="T42" fmla="*/ 0 w 39"/>
                  <a:gd name="T43" fmla="*/ 2 h 34"/>
                  <a:gd name="T44" fmla="*/ 0 w 39"/>
                  <a:gd name="T45" fmla="*/ 2 h 34"/>
                  <a:gd name="T46" fmla="*/ 0 w 39"/>
                  <a:gd name="T47" fmla="*/ 0 h 34"/>
                  <a:gd name="T48" fmla="*/ 9 w 39"/>
                  <a:gd name="T49" fmla="*/ 0 h 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9"/>
                  <a:gd name="T76" fmla="*/ 0 h 34"/>
                  <a:gd name="T77" fmla="*/ 39 w 39"/>
                  <a:gd name="T78" fmla="*/ 34 h 3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9" h="34">
                    <a:moveTo>
                      <a:pt x="39" y="0"/>
                    </a:moveTo>
                    <a:lnTo>
                      <a:pt x="39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2" y="24"/>
                    </a:lnTo>
                    <a:lnTo>
                      <a:pt x="27" y="23"/>
                    </a:lnTo>
                    <a:lnTo>
                      <a:pt x="29" y="20"/>
                    </a:lnTo>
                    <a:lnTo>
                      <a:pt x="31" y="19"/>
                    </a:lnTo>
                    <a:lnTo>
                      <a:pt x="32" y="18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7" y="11"/>
                    </a:lnTo>
                    <a:lnTo>
                      <a:pt x="22" y="10"/>
                    </a:lnTo>
                    <a:lnTo>
                      <a:pt x="17" y="9"/>
                    </a:lnTo>
                    <a:lnTo>
                      <a:pt x="11" y="7"/>
                    </a:lnTo>
                    <a:lnTo>
                      <a:pt x="6" y="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099" name="Freeform 87"/>
              <p:cNvSpPr>
                <a:spLocks/>
              </p:cNvSpPr>
              <p:nvPr/>
            </p:nvSpPr>
            <p:spPr bwMode="auto">
              <a:xfrm>
                <a:off x="5351" y="3380"/>
                <a:ext cx="19" cy="17"/>
              </a:xfrm>
              <a:custGeom>
                <a:avLst/>
                <a:gdLst>
                  <a:gd name="T0" fmla="*/ 0 w 38"/>
                  <a:gd name="T1" fmla="*/ 0 h 35"/>
                  <a:gd name="T2" fmla="*/ 10 w 38"/>
                  <a:gd name="T3" fmla="*/ 0 h 35"/>
                  <a:gd name="T4" fmla="*/ 10 w 38"/>
                  <a:gd name="T5" fmla="*/ 8 h 35"/>
                  <a:gd name="T6" fmla="*/ 8 w 38"/>
                  <a:gd name="T7" fmla="*/ 8 h 35"/>
                  <a:gd name="T8" fmla="*/ 8 w 38"/>
                  <a:gd name="T9" fmla="*/ 7 h 35"/>
                  <a:gd name="T10" fmla="*/ 7 w 38"/>
                  <a:gd name="T11" fmla="*/ 5 h 35"/>
                  <a:gd name="T12" fmla="*/ 7 w 38"/>
                  <a:gd name="T13" fmla="*/ 4 h 35"/>
                  <a:gd name="T14" fmla="*/ 6 w 38"/>
                  <a:gd name="T15" fmla="*/ 3 h 35"/>
                  <a:gd name="T16" fmla="*/ 6 w 38"/>
                  <a:gd name="T17" fmla="*/ 3 h 35"/>
                  <a:gd name="T18" fmla="*/ 5 w 38"/>
                  <a:gd name="T19" fmla="*/ 2 h 35"/>
                  <a:gd name="T20" fmla="*/ 5 w 38"/>
                  <a:gd name="T21" fmla="*/ 2 h 35"/>
                  <a:gd name="T22" fmla="*/ 5 w 38"/>
                  <a:gd name="T23" fmla="*/ 1 h 35"/>
                  <a:gd name="T24" fmla="*/ 5 w 38"/>
                  <a:gd name="T25" fmla="*/ 1 h 35"/>
                  <a:gd name="T26" fmla="*/ 5 w 38"/>
                  <a:gd name="T27" fmla="*/ 2 h 35"/>
                  <a:gd name="T28" fmla="*/ 3 w 38"/>
                  <a:gd name="T29" fmla="*/ 2 h 35"/>
                  <a:gd name="T30" fmla="*/ 3 w 38"/>
                  <a:gd name="T31" fmla="*/ 3 h 35"/>
                  <a:gd name="T32" fmla="*/ 2 w 38"/>
                  <a:gd name="T33" fmla="*/ 3 h 35"/>
                  <a:gd name="T34" fmla="*/ 2 w 38"/>
                  <a:gd name="T35" fmla="*/ 4 h 35"/>
                  <a:gd name="T36" fmla="*/ 2 w 38"/>
                  <a:gd name="T37" fmla="*/ 5 h 35"/>
                  <a:gd name="T38" fmla="*/ 2 w 38"/>
                  <a:gd name="T39" fmla="*/ 7 h 35"/>
                  <a:gd name="T40" fmla="*/ 1 w 38"/>
                  <a:gd name="T41" fmla="*/ 8 h 35"/>
                  <a:gd name="T42" fmla="*/ 1 w 38"/>
                  <a:gd name="T43" fmla="*/ 8 h 35"/>
                  <a:gd name="T44" fmla="*/ 0 w 38"/>
                  <a:gd name="T45" fmla="*/ 8 h 35"/>
                  <a:gd name="T46" fmla="*/ 0 w 38"/>
                  <a:gd name="T47" fmla="*/ 0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8"/>
                  <a:gd name="T73" fmla="*/ 0 h 35"/>
                  <a:gd name="T74" fmla="*/ 38 w 38"/>
                  <a:gd name="T75" fmla="*/ 35 h 3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8" h="35">
                    <a:moveTo>
                      <a:pt x="0" y="0"/>
                    </a:moveTo>
                    <a:lnTo>
                      <a:pt x="38" y="0"/>
                    </a:lnTo>
                    <a:lnTo>
                      <a:pt x="38" y="35"/>
                    </a:lnTo>
                    <a:lnTo>
                      <a:pt x="32" y="35"/>
                    </a:lnTo>
                    <a:lnTo>
                      <a:pt x="32" y="29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4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19" y="7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4" y="12"/>
                    </a:lnTo>
                    <a:lnTo>
                      <a:pt x="11" y="14"/>
                    </a:lnTo>
                    <a:lnTo>
                      <a:pt x="10" y="19"/>
                    </a:lnTo>
                    <a:lnTo>
                      <a:pt x="8" y="23"/>
                    </a:lnTo>
                    <a:lnTo>
                      <a:pt x="8" y="29"/>
                    </a:lnTo>
                    <a:lnTo>
                      <a:pt x="7" y="35"/>
                    </a:lnTo>
                    <a:lnTo>
                      <a:pt x="0" y="3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0" name="Line 88"/>
              <p:cNvSpPr>
                <a:spLocks noChangeShapeType="1"/>
              </p:cNvSpPr>
              <p:nvPr/>
            </p:nvSpPr>
            <p:spPr bwMode="auto">
              <a:xfrm>
                <a:off x="5341" y="3126"/>
                <a:ext cx="1" cy="27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1" name="Line 89"/>
              <p:cNvSpPr>
                <a:spLocks noChangeShapeType="1"/>
              </p:cNvSpPr>
              <p:nvPr/>
            </p:nvSpPr>
            <p:spPr bwMode="auto">
              <a:xfrm>
                <a:off x="5303" y="3126"/>
                <a:ext cx="1" cy="27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2" name="Line 90"/>
              <p:cNvSpPr>
                <a:spLocks noChangeShapeType="1"/>
              </p:cNvSpPr>
              <p:nvPr/>
            </p:nvSpPr>
            <p:spPr bwMode="auto">
              <a:xfrm>
                <a:off x="5293" y="338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3" name="Line 91"/>
              <p:cNvSpPr>
                <a:spLocks noChangeShapeType="1"/>
              </p:cNvSpPr>
              <p:nvPr/>
            </p:nvSpPr>
            <p:spPr bwMode="auto">
              <a:xfrm flipH="1">
                <a:off x="5293" y="338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4" name="Line 92"/>
              <p:cNvSpPr>
                <a:spLocks noChangeShapeType="1"/>
              </p:cNvSpPr>
              <p:nvPr/>
            </p:nvSpPr>
            <p:spPr bwMode="auto">
              <a:xfrm>
                <a:off x="5293" y="337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5" name="Line 93"/>
              <p:cNvSpPr>
                <a:spLocks noChangeShapeType="1"/>
              </p:cNvSpPr>
              <p:nvPr/>
            </p:nvSpPr>
            <p:spPr bwMode="auto">
              <a:xfrm flipH="1">
                <a:off x="5293" y="336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6" name="Line 94"/>
              <p:cNvSpPr>
                <a:spLocks noChangeShapeType="1"/>
              </p:cNvSpPr>
              <p:nvPr/>
            </p:nvSpPr>
            <p:spPr bwMode="auto">
              <a:xfrm>
                <a:off x="5293" y="335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7" name="Line 95"/>
              <p:cNvSpPr>
                <a:spLocks noChangeShapeType="1"/>
              </p:cNvSpPr>
              <p:nvPr/>
            </p:nvSpPr>
            <p:spPr bwMode="auto">
              <a:xfrm flipH="1">
                <a:off x="5293" y="334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8" name="Line 96"/>
              <p:cNvSpPr>
                <a:spLocks noChangeShapeType="1"/>
              </p:cNvSpPr>
              <p:nvPr/>
            </p:nvSpPr>
            <p:spPr bwMode="auto">
              <a:xfrm>
                <a:off x="5293" y="333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09" name="Line 97"/>
              <p:cNvSpPr>
                <a:spLocks noChangeShapeType="1"/>
              </p:cNvSpPr>
              <p:nvPr/>
            </p:nvSpPr>
            <p:spPr bwMode="auto">
              <a:xfrm flipH="1">
                <a:off x="5293" y="332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0" name="Line 98"/>
              <p:cNvSpPr>
                <a:spLocks noChangeShapeType="1"/>
              </p:cNvSpPr>
              <p:nvPr/>
            </p:nvSpPr>
            <p:spPr bwMode="auto">
              <a:xfrm>
                <a:off x="5293" y="332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1" name="Line 99"/>
              <p:cNvSpPr>
                <a:spLocks noChangeShapeType="1"/>
              </p:cNvSpPr>
              <p:nvPr/>
            </p:nvSpPr>
            <p:spPr bwMode="auto">
              <a:xfrm flipH="1">
                <a:off x="5293" y="331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2" name="Line 100"/>
              <p:cNvSpPr>
                <a:spLocks noChangeShapeType="1"/>
              </p:cNvSpPr>
              <p:nvPr/>
            </p:nvSpPr>
            <p:spPr bwMode="auto">
              <a:xfrm>
                <a:off x="5293" y="330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3" name="Line 101"/>
              <p:cNvSpPr>
                <a:spLocks noChangeShapeType="1"/>
              </p:cNvSpPr>
              <p:nvPr/>
            </p:nvSpPr>
            <p:spPr bwMode="auto">
              <a:xfrm flipH="1">
                <a:off x="5293" y="329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4" name="Line 102"/>
              <p:cNvSpPr>
                <a:spLocks noChangeShapeType="1"/>
              </p:cNvSpPr>
              <p:nvPr/>
            </p:nvSpPr>
            <p:spPr bwMode="auto">
              <a:xfrm>
                <a:off x="5293" y="328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5" name="Line 103"/>
              <p:cNvSpPr>
                <a:spLocks noChangeShapeType="1"/>
              </p:cNvSpPr>
              <p:nvPr/>
            </p:nvSpPr>
            <p:spPr bwMode="auto">
              <a:xfrm flipH="1">
                <a:off x="5293" y="327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6" name="Line 104"/>
              <p:cNvSpPr>
                <a:spLocks noChangeShapeType="1"/>
              </p:cNvSpPr>
              <p:nvPr/>
            </p:nvSpPr>
            <p:spPr bwMode="auto">
              <a:xfrm>
                <a:off x="5293" y="327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7" name="Line 105"/>
              <p:cNvSpPr>
                <a:spLocks noChangeShapeType="1"/>
              </p:cNvSpPr>
              <p:nvPr/>
            </p:nvSpPr>
            <p:spPr bwMode="auto">
              <a:xfrm flipH="1">
                <a:off x="5293" y="326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8" name="Line 106"/>
              <p:cNvSpPr>
                <a:spLocks noChangeShapeType="1"/>
              </p:cNvSpPr>
              <p:nvPr/>
            </p:nvSpPr>
            <p:spPr bwMode="auto">
              <a:xfrm>
                <a:off x="5293" y="325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19" name="Line 107"/>
              <p:cNvSpPr>
                <a:spLocks noChangeShapeType="1"/>
              </p:cNvSpPr>
              <p:nvPr/>
            </p:nvSpPr>
            <p:spPr bwMode="auto">
              <a:xfrm flipH="1">
                <a:off x="5293" y="324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0" name="Line 108"/>
              <p:cNvSpPr>
                <a:spLocks noChangeShapeType="1"/>
              </p:cNvSpPr>
              <p:nvPr/>
            </p:nvSpPr>
            <p:spPr bwMode="auto">
              <a:xfrm>
                <a:off x="5293" y="323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1" name="Line 109"/>
              <p:cNvSpPr>
                <a:spLocks noChangeShapeType="1"/>
              </p:cNvSpPr>
              <p:nvPr/>
            </p:nvSpPr>
            <p:spPr bwMode="auto">
              <a:xfrm flipH="1">
                <a:off x="5293" y="322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2" name="Line 110"/>
              <p:cNvSpPr>
                <a:spLocks noChangeShapeType="1"/>
              </p:cNvSpPr>
              <p:nvPr/>
            </p:nvSpPr>
            <p:spPr bwMode="auto">
              <a:xfrm>
                <a:off x="5293" y="321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3" name="Line 111"/>
              <p:cNvSpPr>
                <a:spLocks noChangeShapeType="1"/>
              </p:cNvSpPr>
              <p:nvPr/>
            </p:nvSpPr>
            <p:spPr bwMode="auto">
              <a:xfrm flipH="1">
                <a:off x="5293" y="321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4" name="Line 112"/>
              <p:cNvSpPr>
                <a:spLocks noChangeShapeType="1"/>
              </p:cNvSpPr>
              <p:nvPr/>
            </p:nvSpPr>
            <p:spPr bwMode="auto">
              <a:xfrm>
                <a:off x="5293" y="320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5" name="Line 113"/>
              <p:cNvSpPr>
                <a:spLocks noChangeShapeType="1"/>
              </p:cNvSpPr>
              <p:nvPr/>
            </p:nvSpPr>
            <p:spPr bwMode="auto">
              <a:xfrm flipH="1">
                <a:off x="5293" y="319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6" name="Line 114"/>
              <p:cNvSpPr>
                <a:spLocks noChangeShapeType="1"/>
              </p:cNvSpPr>
              <p:nvPr/>
            </p:nvSpPr>
            <p:spPr bwMode="auto">
              <a:xfrm>
                <a:off x="5293" y="318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7" name="Line 115"/>
              <p:cNvSpPr>
                <a:spLocks noChangeShapeType="1"/>
              </p:cNvSpPr>
              <p:nvPr/>
            </p:nvSpPr>
            <p:spPr bwMode="auto">
              <a:xfrm flipH="1">
                <a:off x="5293" y="317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8" name="Line 116"/>
              <p:cNvSpPr>
                <a:spLocks noChangeShapeType="1"/>
              </p:cNvSpPr>
              <p:nvPr/>
            </p:nvSpPr>
            <p:spPr bwMode="auto">
              <a:xfrm>
                <a:off x="5293" y="316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29" name="Line 117"/>
              <p:cNvSpPr>
                <a:spLocks noChangeShapeType="1"/>
              </p:cNvSpPr>
              <p:nvPr/>
            </p:nvSpPr>
            <p:spPr bwMode="auto">
              <a:xfrm>
                <a:off x="5293" y="316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0" name="Line 118"/>
              <p:cNvSpPr>
                <a:spLocks noChangeShapeType="1"/>
              </p:cNvSpPr>
              <p:nvPr/>
            </p:nvSpPr>
            <p:spPr bwMode="auto">
              <a:xfrm flipH="1">
                <a:off x="5293" y="315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1" name="Line 119"/>
              <p:cNvSpPr>
                <a:spLocks noChangeShapeType="1"/>
              </p:cNvSpPr>
              <p:nvPr/>
            </p:nvSpPr>
            <p:spPr bwMode="auto">
              <a:xfrm>
                <a:off x="5293" y="314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2" name="Line 120"/>
              <p:cNvSpPr>
                <a:spLocks noChangeShapeType="1"/>
              </p:cNvSpPr>
              <p:nvPr/>
            </p:nvSpPr>
            <p:spPr bwMode="auto">
              <a:xfrm flipH="1">
                <a:off x="5293" y="313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3" name="Rectangle 121"/>
              <p:cNvSpPr>
                <a:spLocks noChangeArrowheads="1"/>
              </p:cNvSpPr>
              <p:nvPr/>
            </p:nvSpPr>
            <p:spPr bwMode="auto">
              <a:xfrm>
                <a:off x="5293" y="3126"/>
                <a:ext cx="58" cy="27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4" name="Rectangle 122"/>
              <p:cNvSpPr>
                <a:spLocks noChangeArrowheads="1"/>
              </p:cNvSpPr>
              <p:nvPr/>
            </p:nvSpPr>
            <p:spPr bwMode="auto">
              <a:xfrm>
                <a:off x="5105" y="3410"/>
                <a:ext cx="49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Temperature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135" name="Rectangle 123"/>
              <p:cNvSpPr>
                <a:spLocks noChangeArrowheads="1"/>
              </p:cNvSpPr>
              <p:nvPr/>
            </p:nvSpPr>
            <p:spPr bwMode="auto">
              <a:xfrm>
                <a:off x="5208" y="3502"/>
                <a:ext cx="276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Sensor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136" name="Freeform 124"/>
              <p:cNvSpPr>
                <a:spLocks noEditPoints="1"/>
              </p:cNvSpPr>
              <p:nvPr/>
            </p:nvSpPr>
            <p:spPr bwMode="auto">
              <a:xfrm>
                <a:off x="5274" y="2640"/>
                <a:ext cx="96" cy="270"/>
              </a:xfrm>
              <a:custGeom>
                <a:avLst/>
                <a:gdLst>
                  <a:gd name="T0" fmla="*/ 10 w 192"/>
                  <a:gd name="T1" fmla="*/ 0 h 540"/>
                  <a:gd name="T2" fmla="*/ 10 w 192"/>
                  <a:gd name="T3" fmla="*/ 8 h 540"/>
                  <a:gd name="T4" fmla="*/ 0 w 192"/>
                  <a:gd name="T5" fmla="*/ 8 h 540"/>
                  <a:gd name="T6" fmla="*/ 0 w 192"/>
                  <a:gd name="T7" fmla="*/ 6 h 540"/>
                  <a:gd name="T8" fmla="*/ 2 w 192"/>
                  <a:gd name="T9" fmla="*/ 6 h 540"/>
                  <a:gd name="T10" fmla="*/ 3 w 192"/>
                  <a:gd name="T11" fmla="*/ 6 h 540"/>
                  <a:gd name="T12" fmla="*/ 5 w 192"/>
                  <a:gd name="T13" fmla="*/ 6 h 540"/>
                  <a:gd name="T14" fmla="*/ 6 w 192"/>
                  <a:gd name="T15" fmla="*/ 5 h 540"/>
                  <a:gd name="T16" fmla="*/ 6 w 192"/>
                  <a:gd name="T17" fmla="*/ 5 h 540"/>
                  <a:gd name="T18" fmla="*/ 7 w 192"/>
                  <a:gd name="T19" fmla="*/ 5 h 540"/>
                  <a:gd name="T20" fmla="*/ 7 w 192"/>
                  <a:gd name="T21" fmla="*/ 4 h 540"/>
                  <a:gd name="T22" fmla="*/ 8 w 192"/>
                  <a:gd name="T23" fmla="*/ 4 h 540"/>
                  <a:gd name="T24" fmla="*/ 8 w 192"/>
                  <a:gd name="T25" fmla="*/ 4 h 540"/>
                  <a:gd name="T26" fmla="*/ 7 w 192"/>
                  <a:gd name="T27" fmla="*/ 3 h 540"/>
                  <a:gd name="T28" fmla="*/ 7 w 192"/>
                  <a:gd name="T29" fmla="*/ 3 h 540"/>
                  <a:gd name="T30" fmla="*/ 6 w 192"/>
                  <a:gd name="T31" fmla="*/ 3 h 540"/>
                  <a:gd name="T32" fmla="*/ 6 w 192"/>
                  <a:gd name="T33" fmla="*/ 2 h 540"/>
                  <a:gd name="T34" fmla="*/ 5 w 192"/>
                  <a:gd name="T35" fmla="*/ 2 h 540"/>
                  <a:gd name="T36" fmla="*/ 3 w 192"/>
                  <a:gd name="T37" fmla="*/ 1 h 540"/>
                  <a:gd name="T38" fmla="*/ 2 w 192"/>
                  <a:gd name="T39" fmla="*/ 1 h 540"/>
                  <a:gd name="T40" fmla="*/ 0 w 192"/>
                  <a:gd name="T41" fmla="*/ 1 h 540"/>
                  <a:gd name="T42" fmla="*/ 0 w 192"/>
                  <a:gd name="T43" fmla="*/ 1 h 540"/>
                  <a:gd name="T44" fmla="*/ 0 w 192"/>
                  <a:gd name="T45" fmla="*/ 0 h 540"/>
                  <a:gd name="T46" fmla="*/ 10 w 192"/>
                  <a:gd name="T47" fmla="*/ 0 h 540"/>
                  <a:gd name="T48" fmla="*/ 10 w 192"/>
                  <a:gd name="T49" fmla="*/ 0 h 540"/>
                  <a:gd name="T50" fmla="*/ 39 w 192"/>
                  <a:gd name="T51" fmla="*/ 126 h 540"/>
                  <a:gd name="T52" fmla="*/ 48 w 192"/>
                  <a:gd name="T53" fmla="*/ 126 h 540"/>
                  <a:gd name="T54" fmla="*/ 48 w 192"/>
                  <a:gd name="T55" fmla="*/ 135 h 540"/>
                  <a:gd name="T56" fmla="*/ 47 w 192"/>
                  <a:gd name="T57" fmla="*/ 135 h 540"/>
                  <a:gd name="T58" fmla="*/ 47 w 192"/>
                  <a:gd name="T59" fmla="*/ 134 h 540"/>
                  <a:gd name="T60" fmla="*/ 46 w 192"/>
                  <a:gd name="T61" fmla="*/ 133 h 540"/>
                  <a:gd name="T62" fmla="*/ 46 w 192"/>
                  <a:gd name="T63" fmla="*/ 132 h 540"/>
                  <a:gd name="T64" fmla="*/ 46 w 192"/>
                  <a:gd name="T65" fmla="*/ 131 h 540"/>
                  <a:gd name="T66" fmla="*/ 45 w 192"/>
                  <a:gd name="T67" fmla="*/ 130 h 540"/>
                  <a:gd name="T68" fmla="*/ 45 w 192"/>
                  <a:gd name="T69" fmla="*/ 129 h 540"/>
                  <a:gd name="T70" fmla="*/ 44 w 192"/>
                  <a:gd name="T71" fmla="*/ 129 h 540"/>
                  <a:gd name="T72" fmla="*/ 44 w 192"/>
                  <a:gd name="T73" fmla="*/ 129 h 540"/>
                  <a:gd name="T74" fmla="*/ 44 w 192"/>
                  <a:gd name="T75" fmla="*/ 129 h 540"/>
                  <a:gd name="T76" fmla="*/ 43 w 192"/>
                  <a:gd name="T77" fmla="*/ 129 h 540"/>
                  <a:gd name="T78" fmla="*/ 43 w 192"/>
                  <a:gd name="T79" fmla="*/ 129 h 540"/>
                  <a:gd name="T80" fmla="*/ 42 w 192"/>
                  <a:gd name="T81" fmla="*/ 130 h 540"/>
                  <a:gd name="T82" fmla="*/ 42 w 192"/>
                  <a:gd name="T83" fmla="*/ 131 h 540"/>
                  <a:gd name="T84" fmla="*/ 41 w 192"/>
                  <a:gd name="T85" fmla="*/ 132 h 540"/>
                  <a:gd name="T86" fmla="*/ 41 w 192"/>
                  <a:gd name="T87" fmla="*/ 133 h 540"/>
                  <a:gd name="T88" fmla="*/ 41 w 192"/>
                  <a:gd name="T89" fmla="*/ 134 h 540"/>
                  <a:gd name="T90" fmla="*/ 41 w 192"/>
                  <a:gd name="T91" fmla="*/ 135 h 540"/>
                  <a:gd name="T92" fmla="*/ 41 w 192"/>
                  <a:gd name="T93" fmla="*/ 135 h 540"/>
                  <a:gd name="T94" fmla="*/ 41 w 192"/>
                  <a:gd name="T95" fmla="*/ 135 h 540"/>
                  <a:gd name="T96" fmla="*/ 39 w 192"/>
                  <a:gd name="T97" fmla="*/ 135 h 540"/>
                  <a:gd name="T98" fmla="*/ 39 w 192"/>
                  <a:gd name="T99" fmla="*/ 126 h 540"/>
                  <a:gd name="T100" fmla="*/ 39 w 192"/>
                  <a:gd name="T101" fmla="*/ 126 h 540"/>
                  <a:gd name="T102" fmla="*/ 10 w 192"/>
                  <a:gd name="T103" fmla="*/ 0 h 540"/>
                  <a:gd name="T104" fmla="*/ 10 w 192"/>
                  <a:gd name="T105" fmla="*/ 135 h 540"/>
                  <a:gd name="T106" fmla="*/ 39 w 192"/>
                  <a:gd name="T107" fmla="*/ 135 h 540"/>
                  <a:gd name="T108" fmla="*/ 39 w 192"/>
                  <a:gd name="T109" fmla="*/ 0 h 540"/>
                  <a:gd name="T110" fmla="*/ 10 w 192"/>
                  <a:gd name="T111" fmla="*/ 0 h 540"/>
                  <a:gd name="T112" fmla="*/ 10 w 192"/>
                  <a:gd name="T113" fmla="*/ 0 h 54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92"/>
                  <a:gd name="T172" fmla="*/ 0 h 540"/>
                  <a:gd name="T173" fmla="*/ 192 w 192"/>
                  <a:gd name="T174" fmla="*/ 540 h 54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92" h="540">
                    <a:moveTo>
                      <a:pt x="39" y="0"/>
                    </a:moveTo>
                    <a:lnTo>
                      <a:pt x="39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6" y="27"/>
                    </a:lnTo>
                    <a:lnTo>
                      <a:pt x="11" y="26"/>
                    </a:lnTo>
                    <a:lnTo>
                      <a:pt x="17" y="24"/>
                    </a:lnTo>
                    <a:lnTo>
                      <a:pt x="22" y="23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1" y="18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29" y="13"/>
                    </a:lnTo>
                    <a:lnTo>
                      <a:pt x="27" y="12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1" y="7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9" y="0"/>
                    </a:lnTo>
                    <a:close/>
                    <a:moveTo>
                      <a:pt x="154" y="507"/>
                    </a:moveTo>
                    <a:lnTo>
                      <a:pt x="192" y="507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6" y="535"/>
                    </a:lnTo>
                    <a:lnTo>
                      <a:pt x="184" y="530"/>
                    </a:lnTo>
                    <a:lnTo>
                      <a:pt x="183" y="525"/>
                    </a:lnTo>
                    <a:lnTo>
                      <a:pt x="181" y="521"/>
                    </a:lnTo>
                    <a:lnTo>
                      <a:pt x="180" y="517"/>
                    </a:lnTo>
                    <a:lnTo>
                      <a:pt x="177" y="514"/>
                    </a:lnTo>
                    <a:lnTo>
                      <a:pt x="176" y="513"/>
                    </a:lnTo>
                    <a:lnTo>
                      <a:pt x="173" y="513"/>
                    </a:lnTo>
                    <a:lnTo>
                      <a:pt x="171" y="513"/>
                    </a:lnTo>
                    <a:lnTo>
                      <a:pt x="169" y="514"/>
                    </a:lnTo>
                    <a:lnTo>
                      <a:pt x="168" y="517"/>
                    </a:lnTo>
                    <a:lnTo>
                      <a:pt x="165" y="521"/>
                    </a:lnTo>
                    <a:lnTo>
                      <a:pt x="164" y="525"/>
                    </a:lnTo>
                    <a:lnTo>
                      <a:pt x="162" y="530"/>
                    </a:lnTo>
                    <a:lnTo>
                      <a:pt x="162" y="535"/>
                    </a:lnTo>
                    <a:lnTo>
                      <a:pt x="161" y="540"/>
                    </a:lnTo>
                    <a:lnTo>
                      <a:pt x="154" y="540"/>
                    </a:lnTo>
                    <a:lnTo>
                      <a:pt x="154" y="507"/>
                    </a:lnTo>
                    <a:close/>
                    <a:moveTo>
                      <a:pt x="39" y="0"/>
                    </a:moveTo>
                    <a:lnTo>
                      <a:pt x="39" y="540"/>
                    </a:lnTo>
                    <a:lnTo>
                      <a:pt x="154" y="540"/>
                    </a:lnTo>
                    <a:lnTo>
                      <a:pt x="154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7" name="Freeform 125"/>
              <p:cNvSpPr>
                <a:spLocks/>
              </p:cNvSpPr>
              <p:nvPr/>
            </p:nvSpPr>
            <p:spPr bwMode="auto">
              <a:xfrm>
                <a:off x="5274" y="2640"/>
                <a:ext cx="19" cy="17"/>
              </a:xfrm>
              <a:custGeom>
                <a:avLst/>
                <a:gdLst>
                  <a:gd name="T0" fmla="*/ 9 w 39"/>
                  <a:gd name="T1" fmla="*/ 0 h 33"/>
                  <a:gd name="T2" fmla="*/ 9 w 39"/>
                  <a:gd name="T3" fmla="*/ 9 h 33"/>
                  <a:gd name="T4" fmla="*/ 0 w 39"/>
                  <a:gd name="T5" fmla="*/ 9 h 33"/>
                  <a:gd name="T6" fmla="*/ 0 w 39"/>
                  <a:gd name="T7" fmla="*/ 7 h 33"/>
                  <a:gd name="T8" fmla="*/ 1 w 39"/>
                  <a:gd name="T9" fmla="*/ 7 h 33"/>
                  <a:gd name="T10" fmla="*/ 2 w 39"/>
                  <a:gd name="T11" fmla="*/ 7 h 33"/>
                  <a:gd name="T12" fmla="*/ 4 w 39"/>
                  <a:gd name="T13" fmla="*/ 6 h 33"/>
                  <a:gd name="T14" fmla="*/ 5 w 39"/>
                  <a:gd name="T15" fmla="*/ 6 h 33"/>
                  <a:gd name="T16" fmla="*/ 6 w 39"/>
                  <a:gd name="T17" fmla="*/ 6 h 33"/>
                  <a:gd name="T18" fmla="*/ 7 w 39"/>
                  <a:gd name="T19" fmla="*/ 6 h 33"/>
                  <a:gd name="T20" fmla="*/ 7 w 39"/>
                  <a:gd name="T21" fmla="*/ 5 h 33"/>
                  <a:gd name="T22" fmla="*/ 8 w 39"/>
                  <a:gd name="T23" fmla="*/ 5 h 33"/>
                  <a:gd name="T24" fmla="*/ 8 w 39"/>
                  <a:gd name="T25" fmla="*/ 5 h 33"/>
                  <a:gd name="T26" fmla="*/ 7 w 39"/>
                  <a:gd name="T27" fmla="*/ 4 h 33"/>
                  <a:gd name="T28" fmla="*/ 7 w 39"/>
                  <a:gd name="T29" fmla="*/ 4 h 33"/>
                  <a:gd name="T30" fmla="*/ 6 w 39"/>
                  <a:gd name="T31" fmla="*/ 3 h 33"/>
                  <a:gd name="T32" fmla="*/ 5 w 39"/>
                  <a:gd name="T33" fmla="*/ 3 h 33"/>
                  <a:gd name="T34" fmla="*/ 4 w 39"/>
                  <a:gd name="T35" fmla="*/ 2 h 33"/>
                  <a:gd name="T36" fmla="*/ 2 w 39"/>
                  <a:gd name="T37" fmla="*/ 2 h 33"/>
                  <a:gd name="T38" fmla="*/ 1 w 39"/>
                  <a:gd name="T39" fmla="*/ 2 h 33"/>
                  <a:gd name="T40" fmla="*/ 0 w 39"/>
                  <a:gd name="T41" fmla="*/ 2 h 33"/>
                  <a:gd name="T42" fmla="*/ 0 w 39"/>
                  <a:gd name="T43" fmla="*/ 2 h 33"/>
                  <a:gd name="T44" fmla="*/ 0 w 39"/>
                  <a:gd name="T45" fmla="*/ 0 h 33"/>
                  <a:gd name="T46" fmla="*/ 9 w 39"/>
                  <a:gd name="T47" fmla="*/ 0 h 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9"/>
                  <a:gd name="T73" fmla="*/ 0 h 33"/>
                  <a:gd name="T74" fmla="*/ 39 w 39"/>
                  <a:gd name="T75" fmla="*/ 33 h 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9" h="33">
                    <a:moveTo>
                      <a:pt x="39" y="0"/>
                    </a:moveTo>
                    <a:lnTo>
                      <a:pt x="39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6" y="27"/>
                    </a:lnTo>
                    <a:lnTo>
                      <a:pt x="11" y="26"/>
                    </a:lnTo>
                    <a:lnTo>
                      <a:pt x="17" y="24"/>
                    </a:lnTo>
                    <a:lnTo>
                      <a:pt x="22" y="23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1" y="18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29" y="13"/>
                    </a:lnTo>
                    <a:lnTo>
                      <a:pt x="27" y="12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1" y="7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9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8" name="Freeform 126"/>
              <p:cNvSpPr>
                <a:spLocks/>
              </p:cNvSpPr>
              <p:nvPr/>
            </p:nvSpPr>
            <p:spPr bwMode="auto">
              <a:xfrm>
                <a:off x="5351" y="2893"/>
                <a:ext cx="19" cy="17"/>
              </a:xfrm>
              <a:custGeom>
                <a:avLst/>
                <a:gdLst>
                  <a:gd name="T0" fmla="*/ 0 w 38"/>
                  <a:gd name="T1" fmla="*/ 0 h 33"/>
                  <a:gd name="T2" fmla="*/ 10 w 38"/>
                  <a:gd name="T3" fmla="*/ 0 h 33"/>
                  <a:gd name="T4" fmla="*/ 10 w 38"/>
                  <a:gd name="T5" fmla="*/ 9 h 33"/>
                  <a:gd name="T6" fmla="*/ 8 w 38"/>
                  <a:gd name="T7" fmla="*/ 9 h 33"/>
                  <a:gd name="T8" fmla="*/ 8 w 38"/>
                  <a:gd name="T9" fmla="*/ 7 h 33"/>
                  <a:gd name="T10" fmla="*/ 7 w 38"/>
                  <a:gd name="T11" fmla="*/ 6 h 33"/>
                  <a:gd name="T12" fmla="*/ 7 w 38"/>
                  <a:gd name="T13" fmla="*/ 5 h 33"/>
                  <a:gd name="T14" fmla="*/ 6 w 38"/>
                  <a:gd name="T15" fmla="*/ 4 h 33"/>
                  <a:gd name="T16" fmla="*/ 6 w 38"/>
                  <a:gd name="T17" fmla="*/ 3 h 33"/>
                  <a:gd name="T18" fmla="*/ 5 w 38"/>
                  <a:gd name="T19" fmla="*/ 2 h 33"/>
                  <a:gd name="T20" fmla="*/ 5 w 38"/>
                  <a:gd name="T21" fmla="*/ 2 h 33"/>
                  <a:gd name="T22" fmla="*/ 5 w 38"/>
                  <a:gd name="T23" fmla="*/ 2 h 33"/>
                  <a:gd name="T24" fmla="*/ 5 w 38"/>
                  <a:gd name="T25" fmla="*/ 2 h 33"/>
                  <a:gd name="T26" fmla="*/ 5 w 38"/>
                  <a:gd name="T27" fmla="*/ 2 h 33"/>
                  <a:gd name="T28" fmla="*/ 3 w 38"/>
                  <a:gd name="T29" fmla="*/ 2 h 33"/>
                  <a:gd name="T30" fmla="*/ 3 w 38"/>
                  <a:gd name="T31" fmla="*/ 3 h 33"/>
                  <a:gd name="T32" fmla="*/ 2 w 38"/>
                  <a:gd name="T33" fmla="*/ 4 h 33"/>
                  <a:gd name="T34" fmla="*/ 2 w 38"/>
                  <a:gd name="T35" fmla="*/ 5 h 33"/>
                  <a:gd name="T36" fmla="*/ 2 w 38"/>
                  <a:gd name="T37" fmla="*/ 6 h 33"/>
                  <a:gd name="T38" fmla="*/ 2 w 38"/>
                  <a:gd name="T39" fmla="*/ 7 h 33"/>
                  <a:gd name="T40" fmla="*/ 1 w 38"/>
                  <a:gd name="T41" fmla="*/ 9 h 33"/>
                  <a:gd name="T42" fmla="*/ 1 w 38"/>
                  <a:gd name="T43" fmla="*/ 9 h 33"/>
                  <a:gd name="T44" fmla="*/ 1 w 38"/>
                  <a:gd name="T45" fmla="*/ 9 h 33"/>
                  <a:gd name="T46" fmla="*/ 0 w 38"/>
                  <a:gd name="T47" fmla="*/ 9 h 33"/>
                  <a:gd name="T48" fmla="*/ 0 w 38"/>
                  <a:gd name="T49" fmla="*/ 0 h 3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33"/>
                  <a:gd name="T77" fmla="*/ 38 w 38"/>
                  <a:gd name="T78" fmla="*/ 33 h 3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33">
                    <a:moveTo>
                      <a:pt x="0" y="0"/>
                    </a:moveTo>
                    <a:lnTo>
                      <a:pt x="38" y="0"/>
                    </a:lnTo>
                    <a:lnTo>
                      <a:pt x="38" y="33"/>
                    </a:lnTo>
                    <a:lnTo>
                      <a:pt x="32" y="33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29" y="18"/>
                    </a:lnTo>
                    <a:lnTo>
                      <a:pt x="27" y="14"/>
                    </a:lnTo>
                    <a:lnTo>
                      <a:pt x="26" y="10"/>
                    </a:lnTo>
                    <a:lnTo>
                      <a:pt x="23" y="7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17" y="6"/>
                    </a:lnTo>
                    <a:lnTo>
                      <a:pt x="15" y="7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0" y="18"/>
                    </a:lnTo>
                    <a:lnTo>
                      <a:pt x="8" y="23"/>
                    </a:lnTo>
                    <a:lnTo>
                      <a:pt x="8" y="28"/>
                    </a:lnTo>
                    <a:lnTo>
                      <a:pt x="7" y="33"/>
                    </a:lnTo>
                    <a:lnTo>
                      <a:pt x="0" y="3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39" name="Line 127"/>
              <p:cNvSpPr>
                <a:spLocks noChangeShapeType="1"/>
              </p:cNvSpPr>
              <p:nvPr/>
            </p:nvSpPr>
            <p:spPr bwMode="auto">
              <a:xfrm>
                <a:off x="5341" y="2640"/>
                <a:ext cx="1" cy="27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0" name="Line 128"/>
              <p:cNvSpPr>
                <a:spLocks noChangeShapeType="1"/>
              </p:cNvSpPr>
              <p:nvPr/>
            </p:nvSpPr>
            <p:spPr bwMode="auto">
              <a:xfrm>
                <a:off x="5303" y="2640"/>
                <a:ext cx="1" cy="27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1" name="Line 129"/>
              <p:cNvSpPr>
                <a:spLocks noChangeShapeType="1"/>
              </p:cNvSpPr>
              <p:nvPr/>
            </p:nvSpPr>
            <p:spPr bwMode="auto">
              <a:xfrm>
                <a:off x="5293" y="290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2" name="Line 130"/>
              <p:cNvSpPr>
                <a:spLocks noChangeShapeType="1"/>
              </p:cNvSpPr>
              <p:nvPr/>
            </p:nvSpPr>
            <p:spPr bwMode="auto">
              <a:xfrm flipH="1">
                <a:off x="5293" y="289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3" name="Line 131"/>
              <p:cNvSpPr>
                <a:spLocks noChangeShapeType="1"/>
              </p:cNvSpPr>
              <p:nvPr/>
            </p:nvSpPr>
            <p:spPr bwMode="auto">
              <a:xfrm>
                <a:off x="5293" y="288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4" name="Line 132"/>
              <p:cNvSpPr>
                <a:spLocks noChangeShapeType="1"/>
              </p:cNvSpPr>
              <p:nvPr/>
            </p:nvSpPr>
            <p:spPr bwMode="auto">
              <a:xfrm flipH="1">
                <a:off x="5293" y="287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5" name="Line 133"/>
              <p:cNvSpPr>
                <a:spLocks noChangeShapeType="1"/>
              </p:cNvSpPr>
              <p:nvPr/>
            </p:nvSpPr>
            <p:spPr bwMode="auto">
              <a:xfrm>
                <a:off x="5293" y="286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6" name="Line 134"/>
              <p:cNvSpPr>
                <a:spLocks noChangeShapeType="1"/>
              </p:cNvSpPr>
              <p:nvPr/>
            </p:nvSpPr>
            <p:spPr bwMode="auto">
              <a:xfrm flipH="1">
                <a:off x="5293" y="285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7" name="Line 135"/>
              <p:cNvSpPr>
                <a:spLocks noChangeShapeType="1"/>
              </p:cNvSpPr>
              <p:nvPr/>
            </p:nvSpPr>
            <p:spPr bwMode="auto">
              <a:xfrm>
                <a:off x="5293" y="285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8" name="Line 136"/>
              <p:cNvSpPr>
                <a:spLocks noChangeShapeType="1"/>
              </p:cNvSpPr>
              <p:nvPr/>
            </p:nvSpPr>
            <p:spPr bwMode="auto">
              <a:xfrm flipH="1">
                <a:off x="5293" y="284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49" name="Line 137"/>
              <p:cNvSpPr>
                <a:spLocks noChangeShapeType="1"/>
              </p:cNvSpPr>
              <p:nvPr/>
            </p:nvSpPr>
            <p:spPr bwMode="auto">
              <a:xfrm>
                <a:off x="5293" y="283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0" name="Line 138"/>
              <p:cNvSpPr>
                <a:spLocks noChangeShapeType="1"/>
              </p:cNvSpPr>
              <p:nvPr/>
            </p:nvSpPr>
            <p:spPr bwMode="auto">
              <a:xfrm flipH="1">
                <a:off x="5293" y="282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1" name="Line 139"/>
              <p:cNvSpPr>
                <a:spLocks noChangeShapeType="1"/>
              </p:cNvSpPr>
              <p:nvPr/>
            </p:nvSpPr>
            <p:spPr bwMode="auto">
              <a:xfrm>
                <a:off x="5293" y="281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2" name="Line 140"/>
              <p:cNvSpPr>
                <a:spLocks noChangeShapeType="1"/>
              </p:cNvSpPr>
              <p:nvPr/>
            </p:nvSpPr>
            <p:spPr bwMode="auto">
              <a:xfrm flipH="1">
                <a:off x="5293" y="280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3" name="Line 141"/>
              <p:cNvSpPr>
                <a:spLocks noChangeShapeType="1"/>
              </p:cNvSpPr>
              <p:nvPr/>
            </p:nvSpPr>
            <p:spPr bwMode="auto">
              <a:xfrm>
                <a:off x="5293" y="280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4" name="Line 142"/>
              <p:cNvSpPr>
                <a:spLocks noChangeShapeType="1"/>
              </p:cNvSpPr>
              <p:nvPr/>
            </p:nvSpPr>
            <p:spPr bwMode="auto">
              <a:xfrm flipH="1">
                <a:off x="5293" y="279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5" name="Line 143"/>
              <p:cNvSpPr>
                <a:spLocks noChangeShapeType="1"/>
              </p:cNvSpPr>
              <p:nvPr/>
            </p:nvSpPr>
            <p:spPr bwMode="auto">
              <a:xfrm>
                <a:off x="5293" y="278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6" name="Line 144"/>
              <p:cNvSpPr>
                <a:spLocks noChangeShapeType="1"/>
              </p:cNvSpPr>
              <p:nvPr/>
            </p:nvSpPr>
            <p:spPr bwMode="auto">
              <a:xfrm flipH="1">
                <a:off x="5293" y="277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7" name="Line 145"/>
              <p:cNvSpPr>
                <a:spLocks noChangeShapeType="1"/>
              </p:cNvSpPr>
              <p:nvPr/>
            </p:nvSpPr>
            <p:spPr bwMode="auto">
              <a:xfrm>
                <a:off x="5293" y="276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8" name="Line 146"/>
              <p:cNvSpPr>
                <a:spLocks noChangeShapeType="1"/>
              </p:cNvSpPr>
              <p:nvPr/>
            </p:nvSpPr>
            <p:spPr bwMode="auto">
              <a:xfrm flipH="1">
                <a:off x="5293" y="275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59" name="Line 147"/>
              <p:cNvSpPr>
                <a:spLocks noChangeShapeType="1"/>
              </p:cNvSpPr>
              <p:nvPr/>
            </p:nvSpPr>
            <p:spPr bwMode="auto">
              <a:xfrm>
                <a:off x="5293" y="275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0" name="Line 148"/>
              <p:cNvSpPr>
                <a:spLocks noChangeShapeType="1"/>
              </p:cNvSpPr>
              <p:nvPr/>
            </p:nvSpPr>
            <p:spPr bwMode="auto">
              <a:xfrm flipH="1">
                <a:off x="5293" y="274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1" name="Line 149"/>
              <p:cNvSpPr>
                <a:spLocks noChangeShapeType="1"/>
              </p:cNvSpPr>
              <p:nvPr/>
            </p:nvSpPr>
            <p:spPr bwMode="auto">
              <a:xfrm>
                <a:off x="5293" y="273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2" name="Line 150"/>
              <p:cNvSpPr>
                <a:spLocks noChangeShapeType="1"/>
              </p:cNvSpPr>
              <p:nvPr/>
            </p:nvSpPr>
            <p:spPr bwMode="auto">
              <a:xfrm flipH="1">
                <a:off x="5293" y="272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3" name="Line 151"/>
              <p:cNvSpPr>
                <a:spLocks noChangeShapeType="1"/>
              </p:cNvSpPr>
              <p:nvPr/>
            </p:nvSpPr>
            <p:spPr bwMode="auto">
              <a:xfrm>
                <a:off x="5293" y="271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4" name="Line 152"/>
              <p:cNvSpPr>
                <a:spLocks noChangeShapeType="1"/>
              </p:cNvSpPr>
              <p:nvPr/>
            </p:nvSpPr>
            <p:spPr bwMode="auto">
              <a:xfrm flipH="1">
                <a:off x="5293" y="270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5" name="Line 153"/>
              <p:cNvSpPr>
                <a:spLocks noChangeShapeType="1"/>
              </p:cNvSpPr>
              <p:nvPr/>
            </p:nvSpPr>
            <p:spPr bwMode="auto">
              <a:xfrm>
                <a:off x="5293" y="269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6" name="Line 154"/>
              <p:cNvSpPr>
                <a:spLocks noChangeShapeType="1"/>
              </p:cNvSpPr>
              <p:nvPr/>
            </p:nvSpPr>
            <p:spPr bwMode="auto">
              <a:xfrm flipH="1">
                <a:off x="5293" y="269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7" name="Line 155"/>
              <p:cNvSpPr>
                <a:spLocks noChangeShapeType="1"/>
              </p:cNvSpPr>
              <p:nvPr/>
            </p:nvSpPr>
            <p:spPr bwMode="auto">
              <a:xfrm>
                <a:off x="5293" y="268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8" name="Line 156"/>
              <p:cNvSpPr>
                <a:spLocks noChangeShapeType="1"/>
              </p:cNvSpPr>
              <p:nvPr/>
            </p:nvSpPr>
            <p:spPr bwMode="auto">
              <a:xfrm>
                <a:off x="5293" y="267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69" name="Line 157"/>
              <p:cNvSpPr>
                <a:spLocks noChangeShapeType="1"/>
              </p:cNvSpPr>
              <p:nvPr/>
            </p:nvSpPr>
            <p:spPr bwMode="auto">
              <a:xfrm flipH="1">
                <a:off x="5293" y="266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0" name="Line 158"/>
              <p:cNvSpPr>
                <a:spLocks noChangeShapeType="1"/>
              </p:cNvSpPr>
              <p:nvPr/>
            </p:nvSpPr>
            <p:spPr bwMode="auto">
              <a:xfrm>
                <a:off x="5293" y="265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1" name="Line 159"/>
              <p:cNvSpPr>
                <a:spLocks noChangeShapeType="1"/>
              </p:cNvSpPr>
              <p:nvPr/>
            </p:nvSpPr>
            <p:spPr bwMode="auto">
              <a:xfrm flipH="1">
                <a:off x="5293" y="264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2" name="Rectangle 160"/>
              <p:cNvSpPr>
                <a:spLocks noChangeArrowheads="1"/>
              </p:cNvSpPr>
              <p:nvPr/>
            </p:nvSpPr>
            <p:spPr bwMode="auto">
              <a:xfrm>
                <a:off x="5293" y="2640"/>
                <a:ext cx="58" cy="27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3" name="Rectangle 161"/>
              <p:cNvSpPr>
                <a:spLocks noChangeArrowheads="1"/>
              </p:cNvSpPr>
              <p:nvPr/>
            </p:nvSpPr>
            <p:spPr bwMode="auto">
              <a:xfrm>
                <a:off x="5105" y="2923"/>
                <a:ext cx="49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Temperature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174" name="Rectangle 162"/>
              <p:cNvSpPr>
                <a:spLocks noChangeArrowheads="1"/>
              </p:cNvSpPr>
              <p:nvPr/>
            </p:nvSpPr>
            <p:spPr bwMode="auto">
              <a:xfrm>
                <a:off x="5208" y="3015"/>
                <a:ext cx="276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Sensor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175" name="Freeform 163"/>
              <p:cNvSpPr>
                <a:spLocks noEditPoints="1"/>
              </p:cNvSpPr>
              <p:nvPr/>
            </p:nvSpPr>
            <p:spPr bwMode="auto">
              <a:xfrm>
                <a:off x="5274" y="2153"/>
                <a:ext cx="96" cy="270"/>
              </a:xfrm>
              <a:custGeom>
                <a:avLst/>
                <a:gdLst>
                  <a:gd name="T0" fmla="*/ 10 w 192"/>
                  <a:gd name="T1" fmla="*/ 0 h 539"/>
                  <a:gd name="T2" fmla="*/ 10 w 192"/>
                  <a:gd name="T3" fmla="*/ 8 h 539"/>
                  <a:gd name="T4" fmla="*/ 0 w 192"/>
                  <a:gd name="T5" fmla="*/ 8 h 539"/>
                  <a:gd name="T6" fmla="*/ 0 w 192"/>
                  <a:gd name="T7" fmla="*/ 7 h 539"/>
                  <a:gd name="T8" fmla="*/ 0 w 192"/>
                  <a:gd name="T9" fmla="*/ 7 h 539"/>
                  <a:gd name="T10" fmla="*/ 2 w 192"/>
                  <a:gd name="T11" fmla="*/ 7 h 539"/>
                  <a:gd name="T12" fmla="*/ 3 w 192"/>
                  <a:gd name="T13" fmla="*/ 7 h 539"/>
                  <a:gd name="T14" fmla="*/ 5 w 192"/>
                  <a:gd name="T15" fmla="*/ 6 h 539"/>
                  <a:gd name="T16" fmla="*/ 6 w 192"/>
                  <a:gd name="T17" fmla="*/ 6 h 539"/>
                  <a:gd name="T18" fmla="*/ 6 w 192"/>
                  <a:gd name="T19" fmla="*/ 6 h 539"/>
                  <a:gd name="T20" fmla="*/ 7 w 192"/>
                  <a:gd name="T21" fmla="*/ 5 h 539"/>
                  <a:gd name="T22" fmla="*/ 7 w 192"/>
                  <a:gd name="T23" fmla="*/ 5 h 539"/>
                  <a:gd name="T24" fmla="*/ 8 w 192"/>
                  <a:gd name="T25" fmla="*/ 4 h 539"/>
                  <a:gd name="T26" fmla="*/ 8 w 192"/>
                  <a:gd name="T27" fmla="*/ 4 h 539"/>
                  <a:gd name="T28" fmla="*/ 7 w 192"/>
                  <a:gd name="T29" fmla="*/ 4 h 539"/>
                  <a:gd name="T30" fmla="*/ 7 w 192"/>
                  <a:gd name="T31" fmla="*/ 3 h 539"/>
                  <a:gd name="T32" fmla="*/ 6 w 192"/>
                  <a:gd name="T33" fmla="*/ 3 h 539"/>
                  <a:gd name="T34" fmla="*/ 6 w 192"/>
                  <a:gd name="T35" fmla="*/ 3 h 539"/>
                  <a:gd name="T36" fmla="*/ 5 w 192"/>
                  <a:gd name="T37" fmla="*/ 2 h 539"/>
                  <a:gd name="T38" fmla="*/ 3 w 192"/>
                  <a:gd name="T39" fmla="*/ 2 h 539"/>
                  <a:gd name="T40" fmla="*/ 2 w 192"/>
                  <a:gd name="T41" fmla="*/ 2 h 539"/>
                  <a:gd name="T42" fmla="*/ 0 w 192"/>
                  <a:gd name="T43" fmla="*/ 2 h 539"/>
                  <a:gd name="T44" fmla="*/ 0 w 192"/>
                  <a:gd name="T45" fmla="*/ 2 h 539"/>
                  <a:gd name="T46" fmla="*/ 0 w 192"/>
                  <a:gd name="T47" fmla="*/ 0 h 539"/>
                  <a:gd name="T48" fmla="*/ 10 w 192"/>
                  <a:gd name="T49" fmla="*/ 0 h 539"/>
                  <a:gd name="T50" fmla="*/ 10 w 192"/>
                  <a:gd name="T51" fmla="*/ 0 h 539"/>
                  <a:gd name="T52" fmla="*/ 39 w 192"/>
                  <a:gd name="T53" fmla="*/ 127 h 539"/>
                  <a:gd name="T54" fmla="*/ 48 w 192"/>
                  <a:gd name="T55" fmla="*/ 127 h 539"/>
                  <a:gd name="T56" fmla="*/ 48 w 192"/>
                  <a:gd name="T57" fmla="*/ 135 h 539"/>
                  <a:gd name="T58" fmla="*/ 47 w 192"/>
                  <a:gd name="T59" fmla="*/ 135 h 539"/>
                  <a:gd name="T60" fmla="*/ 47 w 192"/>
                  <a:gd name="T61" fmla="*/ 134 h 539"/>
                  <a:gd name="T62" fmla="*/ 46 w 192"/>
                  <a:gd name="T63" fmla="*/ 133 h 539"/>
                  <a:gd name="T64" fmla="*/ 46 w 192"/>
                  <a:gd name="T65" fmla="*/ 131 h 539"/>
                  <a:gd name="T66" fmla="*/ 46 w 192"/>
                  <a:gd name="T67" fmla="*/ 130 h 539"/>
                  <a:gd name="T68" fmla="*/ 45 w 192"/>
                  <a:gd name="T69" fmla="*/ 129 h 539"/>
                  <a:gd name="T70" fmla="*/ 45 w 192"/>
                  <a:gd name="T71" fmla="*/ 129 h 539"/>
                  <a:gd name="T72" fmla="*/ 44 w 192"/>
                  <a:gd name="T73" fmla="*/ 128 h 539"/>
                  <a:gd name="T74" fmla="*/ 44 w 192"/>
                  <a:gd name="T75" fmla="*/ 128 h 539"/>
                  <a:gd name="T76" fmla="*/ 44 w 192"/>
                  <a:gd name="T77" fmla="*/ 128 h 539"/>
                  <a:gd name="T78" fmla="*/ 43 w 192"/>
                  <a:gd name="T79" fmla="*/ 128 h 539"/>
                  <a:gd name="T80" fmla="*/ 43 w 192"/>
                  <a:gd name="T81" fmla="*/ 129 h 539"/>
                  <a:gd name="T82" fmla="*/ 42 w 192"/>
                  <a:gd name="T83" fmla="*/ 129 h 539"/>
                  <a:gd name="T84" fmla="*/ 42 w 192"/>
                  <a:gd name="T85" fmla="*/ 130 h 539"/>
                  <a:gd name="T86" fmla="*/ 41 w 192"/>
                  <a:gd name="T87" fmla="*/ 131 h 539"/>
                  <a:gd name="T88" fmla="*/ 41 w 192"/>
                  <a:gd name="T89" fmla="*/ 133 h 539"/>
                  <a:gd name="T90" fmla="*/ 41 w 192"/>
                  <a:gd name="T91" fmla="*/ 134 h 539"/>
                  <a:gd name="T92" fmla="*/ 41 w 192"/>
                  <a:gd name="T93" fmla="*/ 135 h 539"/>
                  <a:gd name="T94" fmla="*/ 41 w 192"/>
                  <a:gd name="T95" fmla="*/ 135 h 539"/>
                  <a:gd name="T96" fmla="*/ 41 w 192"/>
                  <a:gd name="T97" fmla="*/ 135 h 539"/>
                  <a:gd name="T98" fmla="*/ 39 w 192"/>
                  <a:gd name="T99" fmla="*/ 135 h 539"/>
                  <a:gd name="T100" fmla="*/ 39 w 192"/>
                  <a:gd name="T101" fmla="*/ 127 h 539"/>
                  <a:gd name="T102" fmla="*/ 39 w 192"/>
                  <a:gd name="T103" fmla="*/ 127 h 539"/>
                  <a:gd name="T104" fmla="*/ 10 w 192"/>
                  <a:gd name="T105" fmla="*/ 0 h 539"/>
                  <a:gd name="T106" fmla="*/ 10 w 192"/>
                  <a:gd name="T107" fmla="*/ 135 h 539"/>
                  <a:gd name="T108" fmla="*/ 39 w 192"/>
                  <a:gd name="T109" fmla="*/ 135 h 539"/>
                  <a:gd name="T110" fmla="*/ 39 w 192"/>
                  <a:gd name="T111" fmla="*/ 0 h 539"/>
                  <a:gd name="T112" fmla="*/ 10 w 192"/>
                  <a:gd name="T113" fmla="*/ 0 h 539"/>
                  <a:gd name="T114" fmla="*/ 10 w 192"/>
                  <a:gd name="T115" fmla="*/ 0 h 53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92"/>
                  <a:gd name="T175" fmla="*/ 0 h 539"/>
                  <a:gd name="T176" fmla="*/ 192 w 192"/>
                  <a:gd name="T177" fmla="*/ 539 h 53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92" h="539">
                    <a:moveTo>
                      <a:pt x="39" y="0"/>
                    </a:moveTo>
                    <a:lnTo>
                      <a:pt x="39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1" y="25"/>
                    </a:lnTo>
                    <a:lnTo>
                      <a:pt x="17" y="24"/>
                    </a:lnTo>
                    <a:lnTo>
                      <a:pt x="22" y="22"/>
                    </a:lnTo>
                    <a:lnTo>
                      <a:pt x="27" y="21"/>
                    </a:lnTo>
                    <a:lnTo>
                      <a:pt x="29" y="20"/>
                    </a:lnTo>
                    <a:lnTo>
                      <a:pt x="31" y="19"/>
                    </a:lnTo>
                    <a:lnTo>
                      <a:pt x="32" y="16"/>
                    </a:lnTo>
                    <a:lnTo>
                      <a:pt x="31" y="15"/>
                    </a:lnTo>
                    <a:lnTo>
                      <a:pt x="29" y="12"/>
                    </a:lnTo>
                    <a:lnTo>
                      <a:pt x="27" y="11"/>
                    </a:lnTo>
                    <a:lnTo>
                      <a:pt x="22" y="10"/>
                    </a:lnTo>
                    <a:lnTo>
                      <a:pt x="17" y="7"/>
                    </a:lnTo>
                    <a:lnTo>
                      <a:pt x="11" y="7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close/>
                    <a:moveTo>
                      <a:pt x="154" y="506"/>
                    </a:moveTo>
                    <a:lnTo>
                      <a:pt x="192" y="506"/>
                    </a:lnTo>
                    <a:lnTo>
                      <a:pt x="192" y="539"/>
                    </a:lnTo>
                    <a:lnTo>
                      <a:pt x="186" y="539"/>
                    </a:lnTo>
                    <a:lnTo>
                      <a:pt x="186" y="534"/>
                    </a:lnTo>
                    <a:lnTo>
                      <a:pt x="184" y="529"/>
                    </a:lnTo>
                    <a:lnTo>
                      <a:pt x="183" y="524"/>
                    </a:lnTo>
                    <a:lnTo>
                      <a:pt x="181" y="520"/>
                    </a:lnTo>
                    <a:lnTo>
                      <a:pt x="180" y="516"/>
                    </a:lnTo>
                    <a:lnTo>
                      <a:pt x="177" y="514"/>
                    </a:lnTo>
                    <a:lnTo>
                      <a:pt x="176" y="512"/>
                    </a:lnTo>
                    <a:lnTo>
                      <a:pt x="173" y="512"/>
                    </a:lnTo>
                    <a:lnTo>
                      <a:pt x="171" y="512"/>
                    </a:lnTo>
                    <a:lnTo>
                      <a:pt x="169" y="514"/>
                    </a:lnTo>
                    <a:lnTo>
                      <a:pt x="168" y="516"/>
                    </a:lnTo>
                    <a:lnTo>
                      <a:pt x="165" y="520"/>
                    </a:lnTo>
                    <a:lnTo>
                      <a:pt x="164" y="524"/>
                    </a:lnTo>
                    <a:lnTo>
                      <a:pt x="162" y="529"/>
                    </a:lnTo>
                    <a:lnTo>
                      <a:pt x="162" y="534"/>
                    </a:lnTo>
                    <a:lnTo>
                      <a:pt x="161" y="539"/>
                    </a:lnTo>
                    <a:lnTo>
                      <a:pt x="154" y="539"/>
                    </a:lnTo>
                    <a:lnTo>
                      <a:pt x="154" y="506"/>
                    </a:lnTo>
                    <a:close/>
                    <a:moveTo>
                      <a:pt x="39" y="0"/>
                    </a:moveTo>
                    <a:lnTo>
                      <a:pt x="39" y="539"/>
                    </a:lnTo>
                    <a:lnTo>
                      <a:pt x="154" y="539"/>
                    </a:lnTo>
                    <a:lnTo>
                      <a:pt x="154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6" name="Freeform 164"/>
              <p:cNvSpPr>
                <a:spLocks/>
              </p:cNvSpPr>
              <p:nvPr/>
            </p:nvSpPr>
            <p:spPr bwMode="auto">
              <a:xfrm>
                <a:off x="5274" y="2153"/>
                <a:ext cx="19" cy="17"/>
              </a:xfrm>
              <a:custGeom>
                <a:avLst/>
                <a:gdLst>
                  <a:gd name="T0" fmla="*/ 9 w 39"/>
                  <a:gd name="T1" fmla="*/ 0 h 32"/>
                  <a:gd name="T2" fmla="*/ 9 w 39"/>
                  <a:gd name="T3" fmla="*/ 9 h 32"/>
                  <a:gd name="T4" fmla="*/ 0 w 39"/>
                  <a:gd name="T5" fmla="*/ 9 h 32"/>
                  <a:gd name="T6" fmla="*/ 0 w 39"/>
                  <a:gd name="T7" fmla="*/ 7 h 32"/>
                  <a:gd name="T8" fmla="*/ 0 w 39"/>
                  <a:gd name="T9" fmla="*/ 7 h 32"/>
                  <a:gd name="T10" fmla="*/ 1 w 39"/>
                  <a:gd name="T11" fmla="*/ 7 h 32"/>
                  <a:gd name="T12" fmla="*/ 2 w 39"/>
                  <a:gd name="T13" fmla="*/ 7 h 32"/>
                  <a:gd name="T14" fmla="*/ 4 w 39"/>
                  <a:gd name="T15" fmla="*/ 7 h 32"/>
                  <a:gd name="T16" fmla="*/ 5 w 39"/>
                  <a:gd name="T17" fmla="*/ 6 h 32"/>
                  <a:gd name="T18" fmla="*/ 6 w 39"/>
                  <a:gd name="T19" fmla="*/ 6 h 32"/>
                  <a:gd name="T20" fmla="*/ 7 w 39"/>
                  <a:gd name="T21" fmla="*/ 6 h 32"/>
                  <a:gd name="T22" fmla="*/ 7 w 39"/>
                  <a:gd name="T23" fmla="*/ 5 h 32"/>
                  <a:gd name="T24" fmla="*/ 8 w 39"/>
                  <a:gd name="T25" fmla="*/ 5 h 32"/>
                  <a:gd name="T26" fmla="*/ 8 w 39"/>
                  <a:gd name="T27" fmla="*/ 5 h 32"/>
                  <a:gd name="T28" fmla="*/ 7 w 39"/>
                  <a:gd name="T29" fmla="*/ 4 h 32"/>
                  <a:gd name="T30" fmla="*/ 7 w 39"/>
                  <a:gd name="T31" fmla="*/ 3 h 32"/>
                  <a:gd name="T32" fmla="*/ 6 w 39"/>
                  <a:gd name="T33" fmla="*/ 3 h 32"/>
                  <a:gd name="T34" fmla="*/ 5 w 39"/>
                  <a:gd name="T35" fmla="*/ 3 h 32"/>
                  <a:gd name="T36" fmla="*/ 4 w 39"/>
                  <a:gd name="T37" fmla="*/ 2 h 32"/>
                  <a:gd name="T38" fmla="*/ 2 w 39"/>
                  <a:gd name="T39" fmla="*/ 2 h 32"/>
                  <a:gd name="T40" fmla="*/ 1 w 39"/>
                  <a:gd name="T41" fmla="*/ 2 h 32"/>
                  <a:gd name="T42" fmla="*/ 0 w 39"/>
                  <a:gd name="T43" fmla="*/ 2 h 32"/>
                  <a:gd name="T44" fmla="*/ 0 w 39"/>
                  <a:gd name="T45" fmla="*/ 2 h 32"/>
                  <a:gd name="T46" fmla="*/ 0 w 39"/>
                  <a:gd name="T47" fmla="*/ 0 h 32"/>
                  <a:gd name="T48" fmla="*/ 9 w 39"/>
                  <a:gd name="T49" fmla="*/ 0 h 3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9"/>
                  <a:gd name="T76" fmla="*/ 0 h 32"/>
                  <a:gd name="T77" fmla="*/ 39 w 39"/>
                  <a:gd name="T78" fmla="*/ 32 h 3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9" h="32">
                    <a:moveTo>
                      <a:pt x="39" y="0"/>
                    </a:moveTo>
                    <a:lnTo>
                      <a:pt x="39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1" y="25"/>
                    </a:lnTo>
                    <a:lnTo>
                      <a:pt x="17" y="24"/>
                    </a:lnTo>
                    <a:lnTo>
                      <a:pt x="22" y="22"/>
                    </a:lnTo>
                    <a:lnTo>
                      <a:pt x="27" y="21"/>
                    </a:lnTo>
                    <a:lnTo>
                      <a:pt x="29" y="20"/>
                    </a:lnTo>
                    <a:lnTo>
                      <a:pt x="31" y="19"/>
                    </a:lnTo>
                    <a:lnTo>
                      <a:pt x="32" y="16"/>
                    </a:lnTo>
                    <a:lnTo>
                      <a:pt x="31" y="15"/>
                    </a:lnTo>
                    <a:lnTo>
                      <a:pt x="29" y="12"/>
                    </a:lnTo>
                    <a:lnTo>
                      <a:pt x="27" y="11"/>
                    </a:lnTo>
                    <a:lnTo>
                      <a:pt x="22" y="10"/>
                    </a:lnTo>
                    <a:lnTo>
                      <a:pt x="17" y="7"/>
                    </a:lnTo>
                    <a:lnTo>
                      <a:pt x="11" y="7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7" name="Freeform 165"/>
              <p:cNvSpPr>
                <a:spLocks/>
              </p:cNvSpPr>
              <p:nvPr/>
            </p:nvSpPr>
            <p:spPr bwMode="auto">
              <a:xfrm>
                <a:off x="5351" y="2407"/>
                <a:ext cx="19" cy="16"/>
              </a:xfrm>
              <a:custGeom>
                <a:avLst/>
                <a:gdLst>
                  <a:gd name="T0" fmla="*/ 0 w 38"/>
                  <a:gd name="T1" fmla="*/ 0 h 33"/>
                  <a:gd name="T2" fmla="*/ 10 w 38"/>
                  <a:gd name="T3" fmla="*/ 0 h 33"/>
                  <a:gd name="T4" fmla="*/ 10 w 38"/>
                  <a:gd name="T5" fmla="*/ 8 h 33"/>
                  <a:gd name="T6" fmla="*/ 8 w 38"/>
                  <a:gd name="T7" fmla="*/ 8 h 33"/>
                  <a:gd name="T8" fmla="*/ 8 w 38"/>
                  <a:gd name="T9" fmla="*/ 7 h 33"/>
                  <a:gd name="T10" fmla="*/ 7 w 38"/>
                  <a:gd name="T11" fmla="*/ 5 h 33"/>
                  <a:gd name="T12" fmla="*/ 7 w 38"/>
                  <a:gd name="T13" fmla="*/ 4 h 33"/>
                  <a:gd name="T14" fmla="*/ 6 w 38"/>
                  <a:gd name="T15" fmla="*/ 3 h 33"/>
                  <a:gd name="T16" fmla="*/ 6 w 38"/>
                  <a:gd name="T17" fmla="*/ 2 h 33"/>
                  <a:gd name="T18" fmla="*/ 5 w 38"/>
                  <a:gd name="T19" fmla="*/ 2 h 33"/>
                  <a:gd name="T20" fmla="*/ 5 w 38"/>
                  <a:gd name="T21" fmla="*/ 1 h 33"/>
                  <a:gd name="T22" fmla="*/ 5 w 38"/>
                  <a:gd name="T23" fmla="*/ 1 h 33"/>
                  <a:gd name="T24" fmla="*/ 5 w 38"/>
                  <a:gd name="T25" fmla="*/ 1 h 33"/>
                  <a:gd name="T26" fmla="*/ 5 w 38"/>
                  <a:gd name="T27" fmla="*/ 1 h 33"/>
                  <a:gd name="T28" fmla="*/ 3 w 38"/>
                  <a:gd name="T29" fmla="*/ 2 h 33"/>
                  <a:gd name="T30" fmla="*/ 3 w 38"/>
                  <a:gd name="T31" fmla="*/ 2 h 33"/>
                  <a:gd name="T32" fmla="*/ 2 w 38"/>
                  <a:gd name="T33" fmla="*/ 3 h 33"/>
                  <a:gd name="T34" fmla="*/ 2 w 38"/>
                  <a:gd name="T35" fmla="*/ 4 h 33"/>
                  <a:gd name="T36" fmla="*/ 2 w 38"/>
                  <a:gd name="T37" fmla="*/ 5 h 33"/>
                  <a:gd name="T38" fmla="*/ 2 w 38"/>
                  <a:gd name="T39" fmla="*/ 7 h 33"/>
                  <a:gd name="T40" fmla="*/ 1 w 38"/>
                  <a:gd name="T41" fmla="*/ 8 h 33"/>
                  <a:gd name="T42" fmla="*/ 1 w 38"/>
                  <a:gd name="T43" fmla="*/ 8 h 33"/>
                  <a:gd name="T44" fmla="*/ 1 w 38"/>
                  <a:gd name="T45" fmla="*/ 8 h 33"/>
                  <a:gd name="T46" fmla="*/ 0 w 38"/>
                  <a:gd name="T47" fmla="*/ 8 h 33"/>
                  <a:gd name="T48" fmla="*/ 0 w 38"/>
                  <a:gd name="T49" fmla="*/ 0 h 3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33"/>
                  <a:gd name="T77" fmla="*/ 38 w 38"/>
                  <a:gd name="T78" fmla="*/ 33 h 3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33">
                    <a:moveTo>
                      <a:pt x="0" y="0"/>
                    </a:moveTo>
                    <a:lnTo>
                      <a:pt x="38" y="0"/>
                    </a:lnTo>
                    <a:lnTo>
                      <a:pt x="38" y="33"/>
                    </a:lnTo>
                    <a:lnTo>
                      <a:pt x="32" y="33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29" y="18"/>
                    </a:lnTo>
                    <a:lnTo>
                      <a:pt x="27" y="14"/>
                    </a:lnTo>
                    <a:lnTo>
                      <a:pt x="26" y="10"/>
                    </a:lnTo>
                    <a:lnTo>
                      <a:pt x="23" y="8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0" y="18"/>
                    </a:lnTo>
                    <a:lnTo>
                      <a:pt x="8" y="23"/>
                    </a:lnTo>
                    <a:lnTo>
                      <a:pt x="8" y="28"/>
                    </a:lnTo>
                    <a:lnTo>
                      <a:pt x="7" y="33"/>
                    </a:lnTo>
                    <a:lnTo>
                      <a:pt x="0" y="3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8" name="Line 166"/>
              <p:cNvSpPr>
                <a:spLocks noChangeShapeType="1"/>
              </p:cNvSpPr>
              <p:nvPr/>
            </p:nvSpPr>
            <p:spPr bwMode="auto">
              <a:xfrm>
                <a:off x="5341" y="2153"/>
                <a:ext cx="1" cy="27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79" name="Line 167"/>
              <p:cNvSpPr>
                <a:spLocks noChangeShapeType="1"/>
              </p:cNvSpPr>
              <p:nvPr/>
            </p:nvSpPr>
            <p:spPr bwMode="auto">
              <a:xfrm>
                <a:off x="5303" y="2153"/>
                <a:ext cx="1" cy="27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0" name="Line 168"/>
              <p:cNvSpPr>
                <a:spLocks noChangeShapeType="1"/>
              </p:cNvSpPr>
              <p:nvPr/>
            </p:nvSpPr>
            <p:spPr bwMode="auto">
              <a:xfrm>
                <a:off x="5293" y="241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1" name="Line 169"/>
              <p:cNvSpPr>
                <a:spLocks noChangeShapeType="1"/>
              </p:cNvSpPr>
              <p:nvPr/>
            </p:nvSpPr>
            <p:spPr bwMode="auto">
              <a:xfrm flipH="1">
                <a:off x="5293" y="240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2" name="Line 170"/>
              <p:cNvSpPr>
                <a:spLocks noChangeShapeType="1"/>
              </p:cNvSpPr>
              <p:nvPr/>
            </p:nvSpPr>
            <p:spPr bwMode="auto">
              <a:xfrm>
                <a:off x="5293" y="239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3" name="Line 171"/>
              <p:cNvSpPr>
                <a:spLocks noChangeShapeType="1"/>
              </p:cNvSpPr>
              <p:nvPr/>
            </p:nvSpPr>
            <p:spPr bwMode="auto">
              <a:xfrm flipH="1">
                <a:off x="5293" y="238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4" name="Line 172"/>
              <p:cNvSpPr>
                <a:spLocks noChangeShapeType="1"/>
              </p:cNvSpPr>
              <p:nvPr/>
            </p:nvSpPr>
            <p:spPr bwMode="auto">
              <a:xfrm>
                <a:off x="5293" y="238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5" name="Line 173"/>
              <p:cNvSpPr>
                <a:spLocks noChangeShapeType="1"/>
              </p:cNvSpPr>
              <p:nvPr/>
            </p:nvSpPr>
            <p:spPr bwMode="auto">
              <a:xfrm flipH="1">
                <a:off x="5293" y="237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6" name="Line 174"/>
              <p:cNvSpPr>
                <a:spLocks noChangeShapeType="1"/>
              </p:cNvSpPr>
              <p:nvPr/>
            </p:nvSpPr>
            <p:spPr bwMode="auto">
              <a:xfrm>
                <a:off x="5293" y="236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7" name="Line 175"/>
              <p:cNvSpPr>
                <a:spLocks noChangeShapeType="1"/>
              </p:cNvSpPr>
              <p:nvPr/>
            </p:nvSpPr>
            <p:spPr bwMode="auto">
              <a:xfrm flipH="1">
                <a:off x="5293" y="235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8" name="Line 176"/>
              <p:cNvSpPr>
                <a:spLocks noChangeShapeType="1"/>
              </p:cNvSpPr>
              <p:nvPr/>
            </p:nvSpPr>
            <p:spPr bwMode="auto">
              <a:xfrm>
                <a:off x="5293" y="234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89" name="Line 177"/>
              <p:cNvSpPr>
                <a:spLocks noChangeShapeType="1"/>
              </p:cNvSpPr>
              <p:nvPr/>
            </p:nvSpPr>
            <p:spPr bwMode="auto">
              <a:xfrm flipH="1">
                <a:off x="5293" y="233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0" name="Line 178"/>
              <p:cNvSpPr>
                <a:spLocks noChangeShapeType="1"/>
              </p:cNvSpPr>
              <p:nvPr/>
            </p:nvSpPr>
            <p:spPr bwMode="auto">
              <a:xfrm>
                <a:off x="5293" y="233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1" name="Line 179"/>
              <p:cNvSpPr>
                <a:spLocks noChangeShapeType="1"/>
              </p:cNvSpPr>
              <p:nvPr/>
            </p:nvSpPr>
            <p:spPr bwMode="auto">
              <a:xfrm flipH="1">
                <a:off x="5293" y="232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2" name="Line 180"/>
              <p:cNvSpPr>
                <a:spLocks noChangeShapeType="1"/>
              </p:cNvSpPr>
              <p:nvPr/>
            </p:nvSpPr>
            <p:spPr bwMode="auto">
              <a:xfrm>
                <a:off x="5293" y="231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3" name="Line 181"/>
              <p:cNvSpPr>
                <a:spLocks noChangeShapeType="1"/>
              </p:cNvSpPr>
              <p:nvPr/>
            </p:nvSpPr>
            <p:spPr bwMode="auto">
              <a:xfrm flipH="1">
                <a:off x="5293" y="230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4" name="Line 182"/>
              <p:cNvSpPr>
                <a:spLocks noChangeShapeType="1"/>
              </p:cNvSpPr>
              <p:nvPr/>
            </p:nvSpPr>
            <p:spPr bwMode="auto">
              <a:xfrm>
                <a:off x="5293" y="229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5" name="Line 183"/>
              <p:cNvSpPr>
                <a:spLocks noChangeShapeType="1"/>
              </p:cNvSpPr>
              <p:nvPr/>
            </p:nvSpPr>
            <p:spPr bwMode="auto">
              <a:xfrm flipH="1">
                <a:off x="5293" y="2288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6" name="Line 184"/>
              <p:cNvSpPr>
                <a:spLocks noChangeShapeType="1"/>
              </p:cNvSpPr>
              <p:nvPr/>
            </p:nvSpPr>
            <p:spPr bwMode="auto">
              <a:xfrm>
                <a:off x="5293" y="228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7" name="Line 185"/>
              <p:cNvSpPr>
                <a:spLocks noChangeShapeType="1"/>
              </p:cNvSpPr>
              <p:nvPr/>
            </p:nvSpPr>
            <p:spPr bwMode="auto">
              <a:xfrm flipH="1">
                <a:off x="5293" y="227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8" name="Line 186"/>
              <p:cNvSpPr>
                <a:spLocks noChangeShapeType="1"/>
              </p:cNvSpPr>
              <p:nvPr/>
            </p:nvSpPr>
            <p:spPr bwMode="auto">
              <a:xfrm>
                <a:off x="5293" y="2263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199" name="Line 187"/>
              <p:cNvSpPr>
                <a:spLocks noChangeShapeType="1"/>
              </p:cNvSpPr>
              <p:nvPr/>
            </p:nvSpPr>
            <p:spPr bwMode="auto">
              <a:xfrm flipH="1">
                <a:off x="5293" y="225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0" name="Line 188"/>
              <p:cNvSpPr>
                <a:spLocks noChangeShapeType="1"/>
              </p:cNvSpPr>
              <p:nvPr/>
            </p:nvSpPr>
            <p:spPr bwMode="auto">
              <a:xfrm>
                <a:off x="5293" y="2246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1" name="Line 189"/>
              <p:cNvSpPr>
                <a:spLocks noChangeShapeType="1"/>
              </p:cNvSpPr>
              <p:nvPr/>
            </p:nvSpPr>
            <p:spPr bwMode="auto">
              <a:xfrm flipH="1">
                <a:off x="5293" y="223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2" name="Line 190"/>
              <p:cNvSpPr>
                <a:spLocks noChangeShapeType="1"/>
              </p:cNvSpPr>
              <p:nvPr/>
            </p:nvSpPr>
            <p:spPr bwMode="auto">
              <a:xfrm>
                <a:off x="5293" y="222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3" name="Line 191"/>
              <p:cNvSpPr>
                <a:spLocks noChangeShapeType="1"/>
              </p:cNvSpPr>
              <p:nvPr/>
            </p:nvSpPr>
            <p:spPr bwMode="auto">
              <a:xfrm flipH="1">
                <a:off x="5293" y="222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4" name="Line 192"/>
              <p:cNvSpPr>
                <a:spLocks noChangeShapeType="1"/>
              </p:cNvSpPr>
              <p:nvPr/>
            </p:nvSpPr>
            <p:spPr bwMode="auto">
              <a:xfrm>
                <a:off x="5293" y="2212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5" name="Line 193"/>
              <p:cNvSpPr>
                <a:spLocks noChangeShapeType="1"/>
              </p:cNvSpPr>
              <p:nvPr/>
            </p:nvSpPr>
            <p:spPr bwMode="auto">
              <a:xfrm flipH="1">
                <a:off x="5293" y="2204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6" name="Line 194"/>
              <p:cNvSpPr>
                <a:spLocks noChangeShapeType="1"/>
              </p:cNvSpPr>
              <p:nvPr/>
            </p:nvSpPr>
            <p:spPr bwMode="auto">
              <a:xfrm>
                <a:off x="5293" y="2195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7" name="Line 195"/>
              <p:cNvSpPr>
                <a:spLocks noChangeShapeType="1"/>
              </p:cNvSpPr>
              <p:nvPr/>
            </p:nvSpPr>
            <p:spPr bwMode="auto">
              <a:xfrm>
                <a:off x="5293" y="2187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8" name="Line 196"/>
              <p:cNvSpPr>
                <a:spLocks noChangeShapeType="1"/>
              </p:cNvSpPr>
              <p:nvPr/>
            </p:nvSpPr>
            <p:spPr bwMode="auto">
              <a:xfrm flipH="1">
                <a:off x="5293" y="2179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09" name="Line 197"/>
              <p:cNvSpPr>
                <a:spLocks noChangeShapeType="1"/>
              </p:cNvSpPr>
              <p:nvPr/>
            </p:nvSpPr>
            <p:spPr bwMode="auto">
              <a:xfrm>
                <a:off x="5293" y="2170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0" name="Line 198"/>
              <p:cNvSpPr>
                <a:spLocks noChangeShapeType="1"/>
              </p:cNvSpPr>
              <p:nvPr/>
            </p:nvSpPr>
            <p:spPr bwMode="auto">
              <a:xfrm flipH="1">
                <a:off x="5293" y="2161"/>
                <a:ext cx="58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1" name="Rectangle 199"/>
              <p:cNvSpPr>
                <a:spLocks noChangeArrowheads="1"/>
              </p:cNvSpPr>
              <p:nvPr/>
            </p:nvSpPr>
            <p:spPr bwMode="auto">
              <a:xfrm>
                <a:off x="5293" y="2153"/>
                <a:ext cx="58" cy="27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2" name="Rectangle 200"/>
              <p:cNvSpPr>
                <a:spLocks noChangeArrowheads="1"/>
              </p:cNvSpPr>
              <p:nvPr/>
            </p:nvSpPr>
            <p:spPr bwMode="auto">
              <a:xfrm>
                <a:off x="5105" y="2437"/>
                <a:ext cx="494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Temperature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213" name="Rectangle 201"/>
              <p:cNvSpPr>
                <a:spLocks noChangeArrowheads="1"/>
              </p:cNvSpPr>
              <p:nvPr/>
            </p:nvSpPr>
            <p:spPr bwMode="auto">
              <a:xfrm>
                <a:off x="5208" y="2528"/>
                <a:ext cx="276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dirty="0"/>
                  <a:t>Sensor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214" name="Freeform 202"/>
              <p:cNvSpPr>
                <a:spLocks/>
              </p:cNvSpPr>
              <p:nvPr/>
            </p:nvSpPr>
            <p:spPr bwMode="auto">
              <a:xfrm>
                <a:off x="4696" y="2029"/>
                <a:ext cx="627" cy="124"/>
              </a:xfrm>
              <a:custGeom>
                <a:avLst/>
                <a:gdLst>
                  <a:gd name="T0" fmla="*/ 0 w 1255"/>
                  <a:gd name="T1" fmla="*/ 0 h 250"/>
                  <a:gd name="T2" fmla="*/ 313 w 1255"/>
                  <a:gd name="T3" fmla="*/ 0 h 250"/>
                  <a:gd name="T4" fmla="*/ 313 w 1255"/>
                  <a:gd name="T5" fmla="*/ 62 h 250"/>
                  <a:gd name="T6" fmla="*/ 0 60000 65536"/>
                  <a:gd name="T7" fmla="*/ 0 60000 65536"/>
                  <a:gd name="T8" fmla="*/ 0 60000 65536"/>
                  <a:gd name="T9" fmla="*/ 0 w 1255"/>
                  <a:gd name="T10" fmla="*/ 0 h 250"/>
                  <a:gd name="T11" fmla="*/ 1255 w 1255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55" h="250">
                    <a:moveTo>
                      <a:pt x="0" y="0"/>
                    </a:moveTo>
                    <a:lnTo>
                      <a:pt x="1255" y="0"/>
                    </a:lnTo>
                    <a:lnTo>
                      <a:pt x="1255" y="25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5" name="Freeform 203"/>
              <p:cNvSpPr>
                <a:spLocks/>
              </p:cNvSpPr>
              <p:nvPr/>
            </p:nvSpPr>
            <p:spPr bwMode="auto">
              <a:xfrm>
                <a:off x="4696" y="2191"/>
                <a:ext cx="627" cy="449"/>
              </a:xfrm>
              <a:custGeom>
                <a:avLst/>
                <a:gdLst>
                  <a:gd name="T0" fmla="*/ 0 w 1255"/>
                  <a:gd name="T1" fmla="*/ 0 h 899"/>
                  <a:gd name="T2" fmla="*/ 190 w 1255"/>
                  <a:gd name="T3" fmla="*/ 0 h 899"/>
                  <a:gd name="T4" fmla="*/ 190 w 1255"/>
                  <a:gd name="T5" fmla="*/ 224 h 899"/>
                  <a:gd name="T6" fmla="*/ 313 w 1255"/>
                  <a:gd name="T7" fmla="*/ 224 h 89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55"/>
                  <a:gd name="T13" fmla="*/ 0 h 899"/>
                  <a:gd name="T14" fmla="*/ 1255 w 1255"/>
                  <a:gd name="T15" fmla="*/ 899 h 89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55" h="899">
                    <a:moveTo>
                      <a:pt x="0" y="0"/>
                    </a:moveTo>
                    <a:lnTo>
                      <a:pt x="760" y="0"/>
                    </a:lnTo>
                    <a:lnTo>
                      <a:pt x="760" y="899"/>
                    </a:lnTo>
                    <a:lnTo>
                      <a:pt x="1255" y="899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6" name="Freeform 204"/>
              <p:cNvSpPr>
                <a:spLocks/>
              </p:cNvSpPr>
              <p:nvPr/>
            </p:nvSpPr>
            <p:spPr bwMode="auto">
              <a:xfrm>
                <a:off x="4696" y="2353"/>
                <a:ext cx="627" cy="773"/>
              </a:xfrm>
              <a:custGeom>
                <a:avLst/>
                <a:gdLst>
                  <a:gd name="T0" fmla="*/ 0 w 1255"/>
                  <a:gd name="T1" fmla="*/ 0 h 1548"/>
                  <a:gd name="T2" fmla="*/ 92 w 1255"/>
                  <a:gd name="T3" fmla="*/ 0 h 1548"/>
                  <a:gd name="T4" fmla="*/ 92 w 1255"/>
                  <a:gd name="T5" fmla="*/ 386 h 1548"/>
                  <a:gd name="T6" fmla="*/ 313 w 1255"/>
                  <a:gd name="T7" fmla="*/ 386 h 15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55"/>
                  <a:gd name="T13" fmla="*/ 0 h 1548"/>
                  <a:gd name="T14" fmla="*/ 1255 w 1255"/>
                  <a:gd name="T15" fmla="*/ 1548 h 15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55" h="1548">
                    <a:moveTo>
                      <a:pt x="0" y="0"/>
                    </a:moveTo>
                    <a:lnTo>
                      <a:pt x="369" y="0"/>
                    </a:lnTo>
                    <a:lnTo>
                      <a:pt x="369" y="1548"/>
                    </a:lnTo>
                    <a:lnTo>
                      <a:pt x="1255" y="154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7" name="Line 205"/>
              <p:cNvSpPr>
                <a:spLocks noChangeShapeType="1"/>
              </p:cNvSpPr>
              <p:nvPr/>
            </p:nvSpPr>
            <p:spPr bwMode="auto">
              <a:xfrm>
                <a:off x="4422" y="1366"/>
                <a:ext cx="1" cy="57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8" name="Freeform 206"/>
              <p:cNvSpPr>
                <a:spLocks noEditPoints="1"/>
              </p:cNvSpPr>
              <p:nvPr/>
            </p:nvSpPr>
            <p:spPr bwMode="auto">
              <a:xfrm>
                <a:off x="1674" y="1645"/>
                <a:ext cx="220" cy="271"/>
              </a:xfrm>
              <a:custGeom>
                <a:avLst/>
                <a:gdLst>
                  <a:gd name="T0" fmla="*/ 55 w 439"/>
                  <a:gd name="T1" fmla="*/ 136 h 541"/>
                  <a:gd name="T2" fmla="*/ 110 w 439"/>
                  <a:gd name="T3" fmla="*/ 136 h 541"/>
                  <a:gd name="T4" fmla="*/ 110 w 439"/>
                  <a:gd name="T5" fmla="*/ 30 h 541"/>
                  <a:gd name="T6" fmla="*/ 55 w 439"/>
                  <a:gd name="T7" fmla="*/ 30 h 541"/>
                  <a:gd name="T8" fmla="*/ 55 w 439"/>
                  <a:gd name="T9" fmla="*/ 136 h 541"/>
                  <a:gd name="T10" fmla="*/ 0 w 439"/>
                  <a:gd name="T11" fmla="*/ 136 h 541"/>
                  <a:gd name="T12" fmla="*/ 55 w 439"/>
                  <a:gd name="T13" fmla="*/ 136 h 541"/>
                  <a:gd name="T14" fmla="*/ 55 w 439"/>
                  <a:gd name="T15" fmla="*/ 30 h 541"/>
                  <a:gd name="T16" fmla="*/ 0 w 439"/>
                  <a:gd name="T17" fmla="*/ 30 h 541"/>
                  <a:gd name="T18" fmla="*/ 0 w 439"/>
                  <a:gd name="T19" fmla="*/ 136 h 541"/>
                  <a:gd name="T20" fmla="*/ 0 w 439"/>
                  <a:gd name="T21" fmla="*/ 0 h 541"/>
                  <a:gd name="T22" fmla="*/ 0 w 439"/>
                  <a:gd name="T23" fmla="*/ 30 h 541"/>
                  <a:gd name="T24" fmla="*/ 110 w 439"/>
                  <a:gd name="T25" fmla="*/ 30 h 541"/>
                  <a:gd name="T26" fmla="*/ 110 w 439"/>
                  <a:gd name="T27" fmla="*/ 0 h 541"/>
                  <a:gd name="T28" fmla="*/ 0 w 439"/>
                  <a:gd name="T29" fmla="*/ 0 h 54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39"/>
                  <a:gd name="T46" fmla="*/ 0 h 541"/>
                  <a:gd name="T47" fmla="*/ 439 w 439"/>
                  <a:gd name="T48" fmla="*/ 541 h 54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39" h="541">
                    <a:moveTo>
                      <a:pt x="220" y="541"/>
                    </a:moveTo>
                    <a:lnTo>
                      <a:pt x="439" y="541"/>
                    </a:lnTo>
                    <a:lnTo>
                      <a:pt x="439" y="120"/>
                    </a:lnTo>
                    <a:lnTo>
                      <a:pt x="220" y="120"/>
                    </a:lnTo>
                    <a:lnTo>
                      <a:pt x="220" y="541"/>
                    </a:lnTo>
                    <a:close/>
                    <a:moveTo>
                      <a:pt x="0" y="541"/>
                    </a:moveTo>
                    <a:lnTo>
                      <a:pt x="220" y="541"/>
                    </a:lnTo>
                    <a:lnTo>
                      <a:pt x="220" y="120"/>
                    </a:lnTo>
                    <a:lnTo>
                      <a:pt x="0" y="120"/>
                    </a:lnTo>
                    <a:lnTo>
                      <a:pt x="0" y="541"/>
                    </a:lnTo>
                    <a:close/>
                    <a:moveTo>
                      <a:pt x="0" y="0"/>
                    </a:moveTo>
                    <a:lnTo>
                      <a:pt x="0" y="120"/>
                    </a:lnTo>
                    <a:lnTo>
                      <a:pt x="439" y="120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19" name="Rectangle 207"/>
              <p:cNvSpPr>
                <a:spLocks noChangeArrowheads="1"/>
              </p:cNvSpPr>
              <p:nvPr/>
            </p:nvSpPr>
            <p:spPr bwMode="auto">
              <a:xfrm>
                <a:off x="1784" y="1706"/>
                <a:ext cx="110" cy="21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20" name="Rectangle 208"/>
              <p:cNvSpPr>
                <a:spLocks noChangeArrowheads="1"/>
              </p:cNvSpPr>
              <p:nvPr/>
            </p:nvSpPr>
            <p:spPr bwMode="auto">
              <a:xfrm>
                <a:off x="1674" y="1706"/>
                <a:ext cx="110" cy="210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21" name="Rectangle 209"/>
              <p:cNvSpPr>
                <a:spLocks noChangeArrowheads="1"/>
              </p:cNvSpPr>
              <p:nvPr/>
            </p:nvSpPr>
            <p:spPr bwMode="auto">
              <a:xfrm>
                <a:off x="1674" y="1645"/>
                <a:ext cx="220" cy="6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42222" name="Freeform 210"/>
              <p:cNvSpPr>
                <a:spLocks noEditPoints="1"/>
              </p:cNvSpPr>
              <p:nvPr/>
            </p:nvSpPr>
            <p:spPr bwMode="auto">
              <a:xfrm>
                <a:off x="1737" y="1756"/>
                <a:ext cx="92" cy="10"/>
              </a:xfrm>
              <a:custGeom>
                <a:avLst/>
                <a:gdLst>
                  <a:gd name="T0" fmla="*/ 0 w 185"/>
                  <a:gd name="T1" fmla="*/ 5 h 21"/>
                  <a:gd name="T2" fmla="*/ 14 w 185"/>
                  <a:gd name="T3" fmla="*/ 5 h 21"/>
                  <a:gd name="T4" fmla="*/ 14 w 185"/>
                  <a:gd name="T5" fmla="*/ 0 h 21"/>
                  <a:gd name="T6" fmla="*/ 0 w 185"/>
                  <a:gd name="T7" fmla="*/ 0 h 21"/>
                  <a:gd name="T8" fmla="*/ 0 w 185"/>
                  <a:gd name="T9" fmla="*/ 5 h 21"/>
                  <a:gd name="T10" fmla="*/ 32 w 185"/>
                  <a:gd name="T11" fmla="*/ 5 h 21"/>
                  <a:gd name="T12" fmla="*/ 46 w 185"/>
                  <a:gd name="T13" fmla="*/ 5 h 21"/>
                  <a:gd name="T14" fmla="*/ 46 w 185"/>
                  <a:gd name="T15" fmla="*/ 0 h 21"/>
                  <a:gd name="T16" fmla="*/ 32 w 185"/>
                  <a:gd name="T17" fmla="*/ 0 h 21"/>
                  <a:gd name="T18" fmla="*/ 32 w 185"/>
                  <a:gd name="T19" fmla="*/ 5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5"/>
                  <a:gd name="T31" fmla="*/ 0 h 21"/>
                  <a:gd name="T32" fmla="*/ 185 w 185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5" h="21">
                    <a:moveTo>
                      <a:pt x="0" y="21"/>
                    </a:moveTo>
                    <a:lnTo>
                      <a:pt x="56" y="21"/>
                    </a:lnTo>
                    <a:lnTo>
                      <a:pt x="56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129" y="21"/>
                    </a:moveTo>
                    <a:lnTo>
                      <a:pt x="185" y="21"/>
                    </a:lnTo>
                    <a:lnTo>
                      <a:pt x="185" y="0"/>
                    </a:lnTo>
                    <a:lnTo>
                      <a:pt x="129" y="0"/>
                    </a:lnTo>
                    <a:lnTo>
                      <a:pt x="129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sv-SE"/>
              </a:p>
            </p:txBody>
          </p:sp>
        </p:grpSp>
        <p:sp>
          <p:nvSpPr>
            <p:cNvPr id="41993" name="Rectangle 212"/>
            <p:cNvSpPr>
              <a:spLocks noChangeArrowheads="1"/>
            </p:cNvSpPr>
            <p:nvPr/>
          </p:nvSpPr>
          <p:spPr bwMode="auto">
            <a:xfrm>
              <a:off x="1737" y="1756"/>
              <a:ext cx="28" cy="10"/>
            </a:xfrm>
            <a:prstGeom prst="rect">
              <a:avLst/>
            </a:prstGeom>
            <a:no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994" name="Rectangle 213"/>
            <p:cNvSpPr>
              <a:spLocks noChangeArrowheads="1"/>
            </p:cNvSpPr>
            <p:nvPr/>
          </p:nvSpPr>
          <p:spPr bwMode="auto">
            <a:xfrm>
              <a:off x="1801" y="1756"/>
              <a:ext cx="28" cy="10"/>
            </a:xfrm>
            <a:prstGeom prst="rect">
              <a:avLst/>
            </a:prstGeom>
            <a:no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995" name="Rectangle 214"/>
            <p:cNvSpPr>
              <a:spLocks noChangeArrowheads="1"/>
            </p:cNvSpPr>
            <p:nvPr/>
          </p:nvSpPr>
          <p:spPr bwMode="auto">
            <a:xfrm>
              <a:off x="1659" y="1929"/>
              <a:ext cx="299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/>
                <a:t>CIU 858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1996" name="Freeform 215"/>
            <p:cNvSpPr>
              <a:spLocks/>
            </p:cNvSpPr>
            <p:nvPr/>
          </p:nvSpPr>
          <p:spPr bwMode="auto">
            <a:xfrm>
              <a:off x="1660" y="1141"/>
              <a:ext cx="244" cy="226"/>
            </a:xfrm>
            <a:custGeom>
              <a:avLst/>
              <a:gdLst>
                <a:gd name="T0" fmla="*/ 0 w 489"/>
                <a:gd name="T1" fmla="*/ 85 h 451"/>
                <a:gd name="T2" fmla="*/ 23 w 489"/>
                <a:gd name="T3" fmla="*/ 85 h 451"/>
                <a:gd name="T4" fmla="*/ 42 w 489"/>
                <a:gd name="T5" fmla="*/ 88 h 451"/>
                <a:gd name="T6" fmla="*/ 42 w 489"/>
                <a:gd name="T7" fmla="*/ 92 h 451"/>
                <a:gd name="T8" fmla="*/ 23 w 489"/>
                <a:gd name="T9" fmla="*/ 92 h 451"/>
                <a:gd name="T10" fmla="*/ 23 w 489"/>
                <a:gd name="T11" fmla="*/ 95 h 451"/>
                <a:gd name="T12" fmla="*/ 8 w 489"/>
                <a:gd name="T13" fmla="*/ 95 h 451"/>
                <a:gd name="T14" fmla="*/ 8 w 489"/>
                <a:gd name="T15" fmla="*/ 113 h 451"/>
                <a:gd name="T16" fmla="*/ 114 w 489"/>
                <a:gd name="T17" fmla="*/ 113 h 451"/>
                <a:gd name="T18" fmla="*/ 114 w 489"/>
                <a:gd name="T19" fmla="*/ 95 h 451"/>
                <a:gd name="T20" fmla="*/ 99 w 489"/>
                <a:gd name="T21" fmla="*/ 95 h 451"/>
                <a:gd name="T22" fmla="*/ 99 w 489"/>
                <a:gd name="T23" fmla="*/ 92 h 451"/>
                <a:gd name="T24" fmla="*/ 80 w 489"/>
                <a:gd name="T25" fmla="*/ 92 h 451"/>
                <a:gd name="T26" fmla="*/ 80 w 489"/>
                <a:gd name="T27" fmla="*/ 88 h 451"/>
                <a:gd name="T28" fmla="*/ 99 w 489"/>
                <a:gd name="T29" fmla="*/ 85 h 451"/>
                <a:gd name="T30" fmla="*/ 122 w 489"/>
                <a:gd name="T31" fmla="*/ 85 h 451"/>
                <a:gd name="T32" fmla="*/ 122 w 489"/>
                <a:gd name="T33" fmla="*/ 0 h 451"/>
                <a:gd name="T34" fmla="*/ 0 w 489"/>
                <a:gd name="T35" fmla="*/ 0 h 451"/>
                <a:gd name="T36" fmla="*/ 0 w 489"/>
                <a:gd name="T37" fmla="*/ 85 h 4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9"/>
                <a:gd name="T58" fmla="*/ 0 h 451"/>
                <a:gd name="T59" fmla="*/ 489 w 489"/>
                <a:gd name="T60" fmla="*/ 451 h 4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9" h="451">
                  <a:moveTo>
                    <a:pt x="0" y="338"/>
                  </a:moveTo>
                  <a:lnTo>
                    <a:pt x="92" y="338"/>
                  </a:lnTo>
                  <a:lnTo>
                    <a:pt x="169" y="352"/>
                  </a:lnTo>
                  <a:lnTo>
                    <a:pt x="169" y="366"/>
                  </a:lnTo>
                  <a:lnTo>
                    <a:pt x="92" y="366"/>
                  </a:lnTo>
                  <a:lnTo>
                    <a:pt x="92" y="380"/>
                  </a:lnTo>
                  <a:lnTo>
                    <a:pt x="32" y="380"/>
                  </a:lnTo>
                  <a:lnTo>
                    <a:pt x="32" y="451"/>
                  </a:lnTo>
                  <a:lnTo>
                    <a:pt x="458" y="451"/>
                  </a:lnTo>
                  <a:lnTo>
                    <a:pt x="458" y="380"/>
                  </a:lnTo>
                  <a:lnTo>
                    <a:pt x="397" y="380"/>
                  </a:lnTo>
                  <a:lnTo>
                    <a:pt x="397" y="366"/>
                  </a:lnTo>
                  <a:lnTo>
                    <a:pt x="321" y="366"/>
                  </a:lnTo>
                  <a:lnTo>
                    <a:pt x="321" y="352"/>
                  </a:lnTo>
                  <a:lnTo>
                    <a:pt x="397" y="338"/>
                  </a:lnTo>
                  <a:lnTo>
                    <a:pt x="489" y="338"/>
                  </a:lnTo>
                  <a:lnTo>
                    <a:pt x="489" y="0"/>
                  </a:lnTo>
                  <a:lnTo>
                    <a:pt x="0" y="0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997" name="Line 216"/>
            <p:cNvSpPr>
              <a:spLocks noChangeShapeType="1"/>
            </p:cNvSpPr>
            <p:nvPr/>
          </p:nvSpPr>
          <p:spPr bwMode="auto">
            <a:xfrm>
              <a:off x="1706" y="1331"/>
              <a:ext cx="15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998" name="Freeform 217"/>
            <p:cNvSpPr>
              <a:spLocks/>
            </p:cNvSpPr>
            <p:nvPr/>
          </p:nvSpPr>
          <p:spPr bwMode="auto">
            <a:xfrm>
              <a:off x="1660" y="1141"/>
              <a:ext cx="244" cy="226"/>
            </a:xfrm>
            <a:custGeom>
              <a:avLst/>
              <a:gdLst>
                <a:gd name="T0" fmla="*/ 0 w 489"/>
                <a:gd name="T1" fmla="*/ 85 h 451"/>
                <a:gd name="T2" fmla="*/ 23 w 489"/>
                <a:gd name="T3" fmla="*/ 85 h 451"/>
                <a:gd name="T4" fmla="*/ 42 w 489"/>
                <a:gd name="T5" fmla="*/ 88 h 451"/>
                <a:gd name="T6" fmla="*/ 42 w 489"/>
                <a:gd name="T7" fmla="*/ 92 h 451"/>
                <a:gd name="T8" fmla="*/ 23 w 489"/>
                <a:gd name="T9" fmla="*/ 92 h 451"/>
                <a:gd name="T10" fmla="*/ 23 w 489"/>
                <a:gd name="T11" fmla="*/ 95 h 451"/>
                <a:gd name="T12" fmla="*/ 8 w 489"/>
                <a:gd name="T13" fmla="*/ 95 h 451"/>
                <a:gd name="T14" fmla="*/ 8 w 489"/>
                <a:gd name="T15" fmla="*/ 113 h 451"/>
                <a:gd name="T16" fmla="*/ 114 w 489"/>
                <a:gd name="T17" fmla="*/ 113 h 451"/>
                <a:gd name="T18" fmla="*/ 114 w 489"/>
                <a:gd name="T19" fmla="*/ 95 h 451"/>
                <a:gd name="T20" fmla="*/ 99 w 489"/>
                <a:gd name="T21" fmla="*/ 95 h 451"/>
                <a:gd name="T22" fmla="*/ 99 w 489"/>
                <a:gd name="T23" fmla="*/ 92 h 451"/>
                <a:gd name="T24" fmla="*/ 80 w 489"/>
                <a:gd name="T25" fmla="*/ 92 h 451"/>
                <a:gd name="T26" fmla="*/ 80 w 489"/>
                <a:gd name="T27" fmla="*/ 88 h 451"/>
                <a:gd name="T28" fmla="*/ 99 w 489"/>
                <a:gd name="T29" fmla="*/ 85 h 451"/>
                <a:gd name="T30" fmla="*/ 122 w 489"/>
                <a:gd name="T31" fmla="*/ 85 h 451"/>
                <a:gd name="T32" fmla="*/ 122 w 489"/>
                <a:gd name="T33" fmla="*/ 0 h 451"/>
                <a:gd name="T34" fmla="*/ 0 w 489"/>
                <a:gd name="T35" fmla="*/ 0 h 451"/>
                <a:gd name="T36" fmla="*/ 0 w 489"/>
                <a:gd name="T37" fmla="*/ 85 h 4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9"/>
                <a:gd name="T58" fmla="*/ 0 h 451"/>
                <a:gd name="T59" fmla="*/ 489 w 489"/>
                <a:gd name="T60" fmla="*/ 451 h 4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9" h="451">
                  <a:moveTo>
                    <a:pt x="0" y="338"/>
                  </a:moveTo>
                  <a:lnTo>
                    <a:pt x="92" y="338"/>
                  </a:lnTo>
                  <a:lnTo>
                    <a:pt x="169" y="352"/>
                  </a:lnTo>
                  <a:lnTo>
                    <a:pt x="169" y="366"/>
                  </a:lnTo>
                  <a:lnTo>
                    <a:pt x="92" y="366"/>
                  </a:lnTo>
                  <a:lnTo>
                    <a:pt x="92" y="380"/>
                  </a:lnTo>
                  <a:lnTo>
                    <a:pt x="32" y="380"/>
                  </a:lnTo>
                  <a:lnTo>
                    <a:pt x="32" y="451"/>
                  </a:lnTo>
                  <a:lnTo>
                    <a:pt x="458" y="451"/>
                  </a:lnTo>
                  <a:lnTo>
                    <a:pt x="458" y="380"/>
                  </a:lnTo>
                  <a:lnTo>
                    <a:pt x="397" y="380"/>
                  </a:lnTo>
                  <a:lnTo>
                    <a:pt x="397" y="366"/>
                  </a:lnTo>
                  <a:lnTo>
                    <a:pt x="321" y="366"/>
                  </a:lnTo>
                  <a:lnTo>
                    <a:pt x="321" y="352"/>
                  </a:lnTo>
                  <a:lnTo>
                    <a:pt x="397" y="338"/>
                  </a:lnTo>
                  <a:lnTo>
                    <a:pt x="489" y="338"/>
                  </a:lnTo>
                  <a:lnTo>
                    <a:pt x="489" y="0"/>
                  </a:lnTo>
                  <a:lnTo>
                    <a:pt x="0" y="0"/>
                  </a:lnTo>
                  <a:lnTo>
                    <a:pt x="0" y="33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999" name="Line 218"/>
            <p:cNvSpPr>
              <a:spLocks noChangeShapeType="1"/>
            </p:cNvSpPr>
            <p:nvPr/>
          </p:nvSpPr>
          <p:spPr bwMode="auto">
            <a:xfrm>
              <a:off x="1744" y="1324"/>
              <a:ext cx="7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0" name="Line 219"/>
            <p:cNvSpPr>
              <a:spLocks noChangeShapeType="1"/>
            </p:cNvSpPr>
            <p:nvPr/>
          </p:nvSpPr>
          <p:spPr bwMode="auto">
            <a:xfrm>
              <a:off x="1744" y="1318"/>
              <a:ext cx="7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1" name="Line 220"/>
            <p:cNvSpPr>
              <a:spLocks noChangeShapeType="1"/>
            </p:cNvSpPr>
            <p:nvPr/>
          </p:nvSpPr>
          <p:spPr bwMode="auto">
            <a:xfrm>
              <a:off x="1706" y="1311"/>
              <a:ext cx="15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2" name="Freeform 221"/>
            <p:cNvSpPr>
              <a:spLocks noEditPoints="1"/>
            </p:cNvSpPr>
            <p:nvPr/>
          </p:nvSpPr>
          <p:spPr bwMode="auto">
            <a:xfrm>
              <a:off x="1683" y="1162"/>
              <a:ext cx="198" cy="181"/>
            </a:xfrm>
            <a:custGeom>
              <a:avLst/>
              <a:gdLst>
                <a:gd name="T0" fmla="*/ 7 w 396"/>
                <a:gd name="T1" fmla="*/ 91 h 362"/>
                <a:gd name="T2" fmla="*/ 26 w 396"/>
                <a:gd name="T3" fmla="*/ 91 h 362"/>
                <a:gd name="T4" fmla="*/ 26 w 396"/>
                <a:gd name="T5" fmla="*/ 88 h 362"/>
                <a:gd name="T6" fmla="*/ 7 w 396"/>
                <a:gd name="T7" fmla="*/ 88 h 362"/>
                <a:gd name="T8" fmla="*/ 7 w 396"/>
                <a:gd name="T9" fmla="*/ 91 h 362"/>
                <a:gd name="T10" fmla="*/ 7 w 396"/>
                <a:gd name="T11" fmla="*/ 56 h 362"/>
                <a:gd name="T12" fmla="*/ 7 w 396"/>
                <a:gd name="T13" fmla="*/ 7 h 362"/>
                <a:gd name="T14" fmla="*/ 92 w 396"/>
                <a:gd name="T15" fmla="*/ 7 h 362"/>
                <a:gd name="T16" fmla="*/ 92 w 396"/>
                <a:gd name="T17" fmla="*/ 56 h 362"/>
                <a:gd name="T18" fmla="*/ 7 w 396"/>
                <a:gd name="T19" fmla="*/ 56 h 362"/>
                <a:gd name="T20" fmla="*/ 3 w 396"/>
                <a:gd name="T21" fmla="*/ 61 h 362"/>
                <a:gd name="T22" fmla="*/ 97 w 396"/>
                <a:gd name="T23" fmla="*/ 61 h 362"/>
                <a:gd name="T24" fmla="*/ 97 w 396"/>
                <a:gd name="T25" fmla="*/ 3 h 362"/>
                <a:gd name="T26" fmla="*/ 99 w 396"/>
                <a:gd name="T27" fmla="*/ 3 h 362"/>
                <a:gd name="T28" fmla="*/ 99 w 396"/>
                <a:gd name="T29" fmla="*/ 0 h 362"/>
                <a:gd name="T30" fmla="*/ 0 w 396"/>
                <a:gd name="T31" fmla="*/ 0 h 362"/>
                <a:gd name="T32" fmla="*/ 0 w 396"/>
                <a:gd name="T33" fmla="*/ 63 h 362"/>
                <a:gd name="T34" fmla="*/ 3 w 396"/>
                <a:gd name="T35" fmla="*/ 63 h 362"/>
                <a:gd name="T36" fmla="*/ 3 w 396"/>
                <a:gd name="T37" fmla="*/ 61 h 362"/>
                <a:gd name="T38" fmla="*/ 94 w 396"/>
                <a:gd name="T39" fmla="*/ 71 h 362"/>
                <a:gd name="T40" fmla="*/ 99 w 396"/>
                <a:gd name="T41" fmla="*/ 71 h 362"/>
                <a:gd name="T42" fmla="*/ 99 w 396"/>
                <a:gd name="T43" fmla="*/ 69 h 362"/>
                <a:gd name="T44" fmla="*/ 94 w 396"/>
                <a:gd name="T45" fmla="*/ 69 h 362"/>
                <a:gd name="T46" fmla="*/ 94 w 396"/>
                <a:gd name="T47" fmla="*/ 71 h 3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96"/>
                <a:gd name="T73" fmla="*/ 0 h 362"/>
                <a:gd name="T74" fmla="*/ 396 w 396"/>
                <a:gd name="T75" fmla="*/ 362 h 3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96" h="362">
                  <a:moveTo>
                    <a:pt x="30" y="362"/>
                  </a:moveTo>
                  <a:lnTo>
                    <a:pt x="106" y="362"/>
                  </a:lnTo>
                  <a:lnTo>
                    <a:pt x="106" y="352"/>
                  </a:lnTo>
                  <a:lnTo>
                    <a:pt x="30" y="352"/>
                  </a:lnTo>
                  <a:lnTo>
                    <a:pt x="30" y="362"/>
                  </a:lnTo>
                  <a:close/>
                  <a:moveTo>
                    <a:pt x="30" y="225"/>
                  </a:moveTo>
                  <a:lnTo>
                    <a:pt x="30" y="29"/>
                  </a:lnTo>
                  <a:lnTo>
                    <a:pt x="365" y="29"/>
                  </a:lnTo>
                  <a:lnTo>
                    <a:pt x="365" y="225"/>
                  </a:lnTo>
                  <a:lnTo>
                    <a:pt x="30" y="225"/>
                  </a:lnTo>
                  <a:close/>
                  <a:moveTo>
                    <a:pt x="15" y="247"/>
                  </a:moveTo>
                  <a:lnTo>
                    <a:pt x="388" y="247"/>
                  </a:lnTo>
                  <a:lnTo>
                    <a:pt x="388" y="14"/>
                  </a:lnTo>
                  <a:lnTo>
                    <a:pt x="396" y="14"/>
                  </a:lnTo>
                  <a:lnTo>
                    <a:pt x="396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15" y="253"/>
                  </a:lnTo>
                  <a:lnTo>
                    <a:pt x="15" y="247"/>
                  </a:lnTo>
                  <a:close/>
                  <a:moveTo>
                    <a:pt x="373" y="282"/>
                  </a:moveTo>
                  <a:lnTo>
                    <a:pt x="396" y="282"/>
                  </a:lnTo>
                  <a:lnTo>
                    <a:pt x="396" y="275"/>
                  </a:lnTo>
                  <a:lnTo>
                    <a:pt x="373" y="275"/>
                  </a:lnTo>
                  <a:lnTo>
                    <a:pt x="373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3" name="Rectangle 222"/>
            <p:cNvSpPr>
              <a:spLocks noChangeArrowheads="1"/>
            </p:cNvSpPr>
            <p:nvPr/>
          </p:nvSpPr>
          <p:spPr bwMode="auto">
            <a:xfrm>
              <a:off x="1698" y="1338"/>
              <a:ext cx="38" cy="5"/>
            </a:xfrm>
            <a:prstGeom prst="rect">
              <a:avLst/>
            </a:prstGeom>
            <a:no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4" name="Rectangle 223"/>
            <p:cNvSpPr>
              <a:spLocks noChangeArrowheads="1"/>
            </p:cNvSpPr>
            <p:nvPr/>
          </p:nvSpPr>
          <p:spPr bwMode="auto">
            <a:xfrm>
              <a:off x="1698" y="1177"/>
              <a:ext cx="167" cy="98"/>
            </a:xfrm>
            <a:prstGeom prst="rect">
              <a:avLst/>
            </a:prstGeom>
            <a:no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5" name="Freeform 224"/>
            <p:cNvSpPr>
              <a:spLocks/>
            </p:cNvSpPr>
            <p:nvPr/>
          </p:nvSpPr>
          <p:spPr bwMode="auto">
            <a:xfrm>
              <a:off x="1683" y="1162"/>
              <a:ext cx="198" cy="127"/>
            </a:xfrm>
            <a:custGeom>
              <a:avLst/>
              <a:gdLst>
                <a:gd name="T0" fmla="*/ 3 w 396"/>
                <a:gd name="T1" fmla="*/ 62 h 253"/>
                <a:gd name="T2" fmla="*/ 97 w 396"/>
                <a:gd name="T3" fmla="*/ 62 h 253"/>
                <a:gd name="T4" fmla="*/ 97 w 396"/>
                <a:gd name="T5" fmla="*/ 4 h 253"/>
                <a:gd name="T6" fmla="*/ 99 w 396"/>
                <a:gd name="T7" fmla="*/ 4 h 253"/>
                <a:gd name="T8" fmla="*/ 99 w 396"/>
                <a:gd name="T9" fmla="*/ 0 h 253"/>
                <a:gd name="T10" fmla="*/ 0 w 396"/>
                <a:gd name="T11" fmla="*/ 0 h 253"/>
                <a:gd name="T12" fmla="*/ 0 w 396"/>
                <a:gd name="T13" fmla="*/ 64 h 253"/>
                <a:gd name="T14" fmla="*/ 3 w 396"/>
                <a:gd name="T15" fmla="*/ 64 h 253"/>
                <a:gd name="T16" fmla="*/ 3 w 396"/>
                <a:gd name="T17" fmla="*/ 62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96"/>
                <a:gd name="T28" fmla="*/ 0 h 253"/>
                <a:gd name="T29" fmla="*/ 396 w 396"/>
                <a:gd name="T30" fmla="*/ 253 h 2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96" h="253">
                  <a:moveTo>
                    <a:pt x="15" y="247"/>
                  </a:moveTo>
                  <a:lnTo>
                    <a:pt x="388" y="247"/>
                  </a:lnTo>
                  <a:lnTo>
                    <a:pt x="388" y="14"/>
                  </a:lnTo>
                  <a:lnTo>
                    <a:pt x="396" y="14"/>
                  </a:lnTo>
                  <a:lnTo>
                    <a:pt x="396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15" y="253"/>
                  </a:lnTo>
                  <a:lnTo>
                    <a:pt x="15" y="247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6" name="Rectangle 225"/>
            <p:cNvSpPr>
              <a:spLocks noChangeArrowheads="1"/>
            </p:cNvSpPr>
            <p:nvPr/>
          </p:nvSpPr>
          <p:spPr bwMode="auto">
            <a:xfrm>
              <a:off x="1870" y="1300"/>
              <a:ext cx="11" cy="4"/>
            </a:xfrm>
            <a:prstGeom prst="rect">
              <a:avLst/>
            </a:prstGeom>
            <a:no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7" name="Line 226"/>
            <p:cNvSpPr>
              <a:spLocks noChangeShapeType="1"/>
            </p:cNvSpPr>
            <p:nvPr/>
          </p:nvSpPr>
          <p:spPr bwMode="auto">
            <a:xfrm>
              <a:off x="1675" y="1338"/>
              <a:ext cx="214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8" name="Line 227"/>
            <p:cNvSpPr>
              <a:spLocks noChangeShapeType="1"/>
            </p:cNvSpPr>
            <p:nvPr/>
          </p:nvSpPr>
          <p:spPr bwMode="auto">
            <a:xfrm>
              <a:off x="1675" y="1343"/>
              <a:ext cx="214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09" name="Line 229"/>
            <p:cNvSpPr>
              <a:spLocks noChangeShapeType="1"/>
            </p:cNvSpPr>
            <p:nvPr/>
          </p:nvSpPr>
          <p:spPr bwMode="auto">
            <a:xfrm>
              <a:off x="1784" y="1916"/>
              <a:ext cx="1" cy="93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10" name="Freeform 230"/>
            <p:cNvSpPr>
              <a:spLocks/>
            </p:cNvSpPr>
            <p:nvPr/>
          </p:nvSpPr>
          <p:spPr bwMode="auto">
            <a:xfrm>
              <a:off x="1598" y="1916"/>
              <a:ext cx="186" cy="846"/>
            </a:xfrm>
            <a:custGeom>
              <a:avLst/>
              <a:gdLst>
                <a:gd name="T0" fmla="*/ 93 w 372"/>
                <a:gd name="T1" fmla="*/ 0 h 1693"/>
                <a:gd name="T2" fmla="*/ 93 w 372"/>
                <a:gd name="T3" fmla="*/ 361 h 1693"/>
                <a:gd name="T4" fmla="*/ 0 w 372"/>
                <a:gd name="T5" fmla="*/ 361 h 1693"/>
                <a:gd name="T6" fmla="*/ 0 w 372"/>
                <a:gd name="T7" fmla="*/ 423 h 16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2"/>
                <a:gd name="T13" fmla="*/ 0 h 1693"/>
                <a:gd name="T14" fmla="*/ 372 w 372"/>
                <a:gd name="T15" fmla="*/ 1693 h 16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2" h="1693">
                  <a:moveTo>
                    <a:pt x="372" y="0"/>
                  </a:moveTo>
                  <a:lnTo>
                    <a:pt x="372" y="1447"/>
                  </a:lnTo>
                  <a:lnTo>
                    <a:pt x="0" y="1447"/>
                  </a:lnTo>
                  <a:lnTo>
                    <a:pt x="0" y="169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11" name="Freeform 231"/>
            <p:cNvSpPr>
              <a:spLocks/>
            </p:cNvSpPr>
            <p:nvPr/>
          </p:nvSpPr>
          <p:spPr bwMode="auto">
            <a:xfrm>
              <a:off x="1412" y="1916"/>
              <a:ext cx="372" cy="756"/>
            </a:xfrm>
            <a:custGeom>
              <a:avLst/>
              <a:gdLst>
                <a:gd name="T0" fmla="*/ 186 w 745"/>
                <a:gd name="T1" fmla="*/ 0 h 1513"/>
                <a:gd name="T2" fmla="*/ 186 w 745"/>
                <a:gd name="T3" fmla="*/ 310 h 1513"/>
                <a:gd name="T4" fmla="*/ 0 w 745"/>
                <a:gd name="T5" fmla="*/ 310 h 1513"/>
                <a:gd name="T6" fmla="*/ 0 w 745"/>
                <a:gd name="T7" fmla="*/ 378 h 1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5"/>
                <a:gd name="T13" fmla="*/ 0 h 1513"/>
                <a:gd name="T14" fmla="*/ 745 w 745"/>
                <a:gd name="T15" fmla="*/ 1513 h 1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5" h="1513">
                  <a:moveTo>
                    <a:pt x="745" y="0"/>
                  </a:moveTo>
                  <a:lnTo>
                    <a:pt x="745" y="1242"/>
                  </a:lnTo>
                  <a:lnTo>
                    <a:pt x="0" y="1242"/>
                  </a:lnTo>
                  <a:lnTo>
                    <a:pt x="0" y="151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012" name="Freeform 232"/>
            <p:cNvSpPr>
              <a:spLocks/>
            </p:cNvSpPr>
            <p:nvPr/>
          </p:nvSpPr>
          <p:spPr bwMode="auto">
            <a:xfrm>
              <a:off x="1782" y="1366"/>
              <a:ext cx="2" cy="279"/>
            </a:xfrm>
            <a:custGeom>
              <a:avLst/>
              <a:gdLst>
                <a:gd name="T0" fmla="*/ 1 w 4"/>
                <a:gd name="T1" fmla="*/ 140 h 558"/>
                <a:gd name="T2" fmla="*/ 1 w 4"/>
                <a:gd name="T3" fmla="*/ 72 h 558"/>
                <a:gd name="T4" fmla="*/ 0 w 4"/>
                <a:gd name="T5" fmla="*/ 72 h 558"/>
                <a:gd name="T6" fmla="*/ 0 w 4"/>
                <a:gd name="T7" fmla="*/ 0 h 5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558"/>
                <a:gd name="T14" fmla="*/ 4 w 4"/>
                <a:gd name="T15" fmla="*/ 558 h 5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558">
                  <a:moveTo>
                    <a:pt x="4" y="558"/>
                  </a:moveTo>
                  <a:lnTo>
                    <a:pt x="4" y="288"/>
                  </a:lnTo>
                  <a:lnTo>
                    <a:pt x="0" y="28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pic>
          <p:nvPicPr>
            <p:cNvPr id="42013" name="Picture 23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41" y="2672"/>
              <a:ext cx="568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14" name="Picture 23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41" y="2672"/>
              <a:ext cx="568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15" name="Picture 23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27" y="2762"/>
              <a:ext cx="568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16" name="Picture 23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227" y="2762"/>
              <a:ext cx="568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17" name="Picture 23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14" y="2852"/>
              <a:ext cx="56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18" name="Picture 23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14" y="2852"/>
              <a:ext cx="56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19" name="Rectangle 239"/>
            <p:cNvSpPr>
              <a:spLocks noChangeArrowheads="1"/>
            </p:cNvSpPr>
            <p:nvPr/>
          </p:nvSpPr>
          <p:spPr bwMode="auto">
            <a:xfrm>
              <a:off x="976" y="2673"/>
              <a:ext cx="135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/>
                <a:t>802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2020" name="Rectangle 240"/>
            <p:cNvSpPr>
              <a:spLocks noChangeArrowheads="1"/>
            </p:cNvSpPr>
            <p:nvPr/>
          </p:nvSpPr>
          <p:spPr bwMode="auto">
            <a:xfrm>
              <a:off x="976" y="2764"/>
              <a:ext cx="135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/>
                <a:t>811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2021" name="Rectangle 241"/>
            <p:cNvSpPr>
              <a:spLocks noChangeArrowheads="1"/>
            </p:cNvSpPr>
            <p:nvPr/>
          </p:nvSpPr>
          <p:spPr bwMode="auto">
            <a:xfrm>
              <a:off x="977" y="2856"/>
              <a:ext cx="135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/>
                <a:t>813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2022" name="Rectangle 242"/>
            <p:cNvSpPr>
              <a:spLocks noChangeArrowheads="1"/>
            </p:cNvSpPr>
            <p:nvPr/>
          </p:nvSpPr>
          <p:spPr bwMode="auto">
            <a:xfrm>
              <a:off x="2082" y="2671"/>
              <a:ext cx="135" cy="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/>
                <a:t>877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Competitor system: Enraf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GPU system</a:t>
            </a:r>
          </a:p>
          <a:p>
            <a:endParaRPr lang="en-US" sz="3200" dirty="0" smtClean="0"/>
          </a:p>
        </p:txBody>
      </p:sp>
      <p:sp>
        <p:nvSpPr>
          <p:cNvPr id="43012" name="Line 19"/>
          <p:cNvSpPr>
            <a:spLocks noChangeShapeType="1"/>
          </p:cNvSpPr>
          <p:nvPr/>
        </p:nvSpPr>
        <p:spPr bwMode="auto">
          <a:xfrm>
            <a:off x="3343275" y="2159000"/>
            <a:ext cx="1381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grpSp>
        <p:nvGrpSpPr>
          <p:cNvPr id="2" name="Group 110"/>
          <p:cNvGrpSpPr>
            <a:grpSpLocks/>
          </p:cNvGrpSpPr>
          <p:nvPr/>
        </p:nvGrpSpPr>
        <p:grpSpPr bwMode="auto">
          <a:xfrm>
            <a:off x="1876425" y="1795463"/>
            <a:ext cx="5624513" cy="4187825"/>
            <a:chOff x="855" y="1131"/>
            <a:chExt cx="3836" cy="2638"/>
          </a:xfrm>
        </p:grpSpPr>
        <p:sp>
          <p:nvSpPr>
            <p:cNvPr id="43014" name="AutoShape 5"/>
            <p:cNvSpPr>
              <a:spLocks noChangeAspect="1" noChangeArrowheads="1" noTextEdit="1"/>
            </p:cNvSpPr>
            <p:nvPr/>
          </p:nvSpPr>
          <p:spPr bwMode="auto">
            <a:xfrm>
              <a:off x="855" y="1131"/>
              <a:ext cx="3820" cy="2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15" name="Freeform 7"/>
            <p:cNvSpPr>
              <a:spLocks noEditPoints="1"/>
            </p:cNvSpPr>
            <p:nvPr/>
          </p:nvSpPr>
          <p:spPr bwMode="auto">
            <a:xfrm>
              <a:off x="1770" y="1765"/>
              <a:ext cx="271" cy="333"/>
            </a:xfrm>
            <a:custGeom>
              <a:avLst/>
              <a:gdLst>
                <a:gd name="T0" fmla="*/ 68 w 541"/>
                <a:gd name="T1" fmla="*/ 166 h 667"/>
                <a:gd name="T2" fmla="*/ 136 w 541"/>
                <a:gd name="T3" fmla="*/ 166 h 667"/>
                <a:gd name="T4" fmla="*/ 136 w 541"/>
                <a:gd name="T5" fmla="*/ 37 h 667"/>
                <a:gd name="T6" fmla="*/ 68 w 541"/>
                <a:gd name="T7" fmla="*/ 37 h 667"/>
                <a:gd name="T8" fmla="*/ 68 w 541"/>
                <a:gd name="T9" fmla="*/ 166 h 667"/>
                <a:gd name="T10" fmla="*/ 0 w 541"/>
                <a:gd name="T11" fmla="*/ 166 h 667"/>
                <a:gd name="T12" fmla="*/ 68 w 541"/>
                <a:gd name="T13" fmla="*/ 166 h 667"/>
                <a:gd name="T14" fmla="*/ 68 w 541"/>
                <a:gd name="T15" fmla="*/ 37 h 667"/>
                <a:gd name="T16" fmla="*/ 0 w 541"/>
                <a:gd name="T17" fmla="*/ 37 h 667"/>
                <a:gd name="T18" fmla="*/ 0 w 541"/>
                <a:gd name="T19" fmla="*/ 166 h 667"/>
                <a:gd name="T20" fmla="*/ 0 w 541"/>
                <a:gd name="T21" fmla="*/ 0 h 667"/>
                <a:gd name="T22" fmla="*/ 0 w 541"/>
                <a:gd name="T23" fmla="*/ 37 h 667"/>
                <a:gd name="T24" fmla="*/ 136 w 541"/>
                <a:gd name="T25" fmla="*/ 37 h 667"/>
                <a:gd name="T26" fmla="*/ 136 w 541"/>
                <a:gd name="T27" fmla="*/ 0 h 667"/>
                <a:gd name="T28" fmla="*/ 0 w 541"/>
                <a:gd name="T29" fmla="*/ 0 h 6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1"/>
                <a:gd name="T46" fmla="*/ 0 h 667"/>
                <a:gd name="T47" fmla="*/ 541 w 541"/>
                <a:gd name="T48" fmla="*/ 667 h 6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1" h="667">
                  <a:moveTo>
                    <a:pt x="270" y="667"/>
                  </a:moveTo>
                  <a:lnTo>
                    <a:pt x="541" y="667"/>
                  </a:lnTo>
                  <a:lnTo>
                    <a:pt x="541" y="148"/>
                  </a:lnTo>
                  <a:lnTo>
                    <a:pt x="270" y="148"/>
                  </a:lnTo>
                  <a:lnTo>
                    <a:pt x="270" y="667"/>
                  </a:lnTo>
                  <a:close/>
                  <a:moveTo>
                    <a:pt x="0" y="667"/>
                  </a:moveTo>
                  <a:lnTo>
                    <a:pt x="270" y="667"/>
                  </a:lnTo>
                  <a:lnTo>
                    <a:pt x="270" y="148"/>
                  </a:lnTo>
                  <a:lnTo>
                    <a:pt x="0" y="148"/>
                  </a:lnTo>
                  <a:lnTo>
                    <a:pt x="0" y="667"/>
                  </a:lnTo>
                  <a:close/>
                  <a:moveTo>
                    <a:pt x="0" y="0"/>
                  </a:moveTo>
                  <a:lnTo>
                    <a:pt x="0" y="148"/>
                  </a:lnTo>
                  <a:lnTo>
                    <a:pt x="541" y="148"/>
                  </a:lnTo>
                  <a:lnTo>
                    <a:pt x="5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16" name="Rectangle 8"/>
            <p:cNvSpPr>
              <a:spLocks noChangeArrowheads="1"/>
            </p:cNvSpPr>
            <p:nvPr/>
          </p:nvSpPr>
          <p:spPr bwMode="auto">
            <a:xfrm>
              <a:off x="1905" y="1839"/>
              <a:ext cx="136" cy="25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17" name="Rectangle 9"/>
            <p:cNvSpPr>
              <a:spLocks noChangeArrowheads="1"/>
            </p:cNvSpPr>
            <p:nvPr/>
          </p:nvSpPr>
          <p:spPr bwMode="auto">
            <a:xfrm>
              <a:off x="1770" y="1839"/>
              <a:ext cx="135" cy="25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18" name="Rectangle 10"/>
            <p:cNvSpPr>
              <a:spLocks noChangeArrowheads="1"/>
            </p:cNvSpPr>
            <p:nvPr/>
          </p:nvSpPr>
          <p:spPr bwMode="auto">
            <a:xfrm>
              <a:off x="1770" y="1765"/>
              <a:ext cx="271" cy="7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19" name="Freeform 11"/>
            <p:cNvSpPr>
              <a:spLocks noEditPoints="1"/>
            </p:cNvSpPr>
            <p:nvPr/>
          </p:nvSpPr>
          <p:spPr bwMode="auto">
            <a:xfrm>
              <a:off x="1847" y="1900"/>
              <a:ext cx="114" cy="13"/>
            </a:xfrm>
            <a:custGeom>
              <a:avLst/>
              <a:gdLst>
                <a:gd name="T0" fmla="*/ 0 w 228"/>
                <a:gd name="T1" fmla="*/ 7 h 25"/>
                <a:gd name="T2" fmla="*/ 18 w 228"/>
                <a:gd name="T3" fmla="*/ 7 h 25"/>
                <a:gd name="T4" fmla="*/ 18 w 228"/>
                <a:gd name="T5" fmla="*/ 0 h 25"/>
                <a:gd name="T6" fmla="*/ 0 w 228"/>
                <a:gd name="T7" fmla="*/ 0 h 25"/>
                <a:gd name="T8" fmla="*/ 0 w 228"/>
                <a:gd name="T9" fmla="*/ 7 h 25"/>
                <a:gd name="T10" fmla="*/ 40 w 228"/>
                <a:gd name="T11" fmla="*/ 7 h 25"/>
                <a:gd name="T12" fmla="*/ 57 w 228"/>
                <a:gd name="T13" fmla="*/ 7 h 25"/>
                <a:gd name="T14" fmla="*/ 57 w 228"/>
                <a:gd name="T15" fmla="*/ 0 h 25"/>
                <a:gd name="T16" fmla="*/ 40 w 228"/>
                <a:gd name="T17" fmla="*/ 0 h 25"/>
                <a:gd name="T18" fmla="*/ 40 w 228"/>
                <a:gd name="T19" fmla="*/ 7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8"/>
                <a:gd name="T31" fmla="*/ 0 h 25"/>
                <a:gd name="T32" fmla="*/ 228 w 228"/>
                <a:gd name="T33" fmla="*/ 25 h 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8" h="25">
                  <a:moveTo>
                    <a:pt x="0" y="25"/>
                  </a:moveTo>
                  <a:lnTo>
                    <a:pt x="69" y="25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25"/>
                  </a:lnTo>
                  <a:close/>
                  <a:moveTo>
                    <a:pt x="159" y="25"/>
                  </a:moveTo>
                  <a:lnTo>
                    <a:pt x="228" y="25"/>
                  </a:lnTo>
                  <a:lnTo>
                    <a:pt x="228" y="0"/>
                  </a:lnTo>
                  <a:lnTo>
                    <a:pt x="159" y="0"/>
                  </a:lnTo>
                  <a:lnTo>
                    <a:pt x="159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1847" y="1900"/>
              <a:ext cx="35" cy="1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1" name="Rectangle 13"/>
            <p:cNvSpPr>
              <a:spLocks noChangeArrowheads="1"/>
            </p:cNvSpPr>
            <p:nvPr/>
          </p:nvSpPr>
          <p:spPr bwMode="auto">
            <a:xfrm>
              <a:off x="1926" y="1900"/>
              <a:ext cx="35" cy="1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2" name="Rectangle 14"/>
            <p:cNvSpPr>
              <a:spLocks noChangeArrowheads="1"/>
            </p:cNvSpPr>
            <p:nvPr/>
          </p:nvSpPr>
          <p:spPr bwMode="auto">
            <a:xfrm>
              <a:off x="1740" y="2114"/>
              <a:ext cx="38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CIU 858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23" name="Freeform 15"/>
            <p:cNvSpPr>
              <a:spLocks/>
            </p:cNvSpPr>
            <p:nvPr/>
          </p:nvSpPr>
          <p:spPr bwMode="auto">
            <a:xfrm>
              <a:off x="1752" y="1143"/>
              <a:ext cx="300" cy="278"/>
            </a:xfrm>
            <a:custGeom>
              <a:avLst/>
              <a:gdLst>
                <a:gd name="T0" fmla="*/ 0 w 601"/>
                <a:gd name="T1" fmla="*/ 104 h 557"/>
                <a:gd name="T2" fmla="*/ 28 w 601"/>
                <a:gd name="T3" fmla="*/ 104 h 557"/>
                <a:gd name="T4" fmla="*/ 51 w 601"/>
                <a:gd name="T5" fmla="*/ 108 h 557"/>
                <a:gd name="T6" fmla="*/ 51 w 601"/>
                <a:gd name="T7" fmla="*/ 113 h 557"/>
                <a:gd name="T8" fmla="*/ 28 w 601"/>
                <a:gd name="T9" fmla="*/ 113 h 557"/>
                <a:gd name="T10" fmla="*/ 28 w 601"/>
                <a:gd name="T11" fmla="*/ 117 h 557"/>
                <a:gd name="T12" fmla="*/ 9 w 601"/>
                <a:gd name="T13" fmla="*/ 117 h 557"/>
                <a:gd name="T14" fmla="*/ 9 w 601"/>
                <a:gd name="T15" fmla="*/ 139 h 557"/>
                <a:gd name="T16" fmla="*/ 141 w 601"/>
                <a:gd name="T17" fmla="*/ 139 h 557"/>
                <a:gd name="T18" fmla="*/ 141 w 601"/>
                <a:gd name="T19" fmla="*/ 117 h 557"/>
                <a:gd name="T20" fmla="*/ 122 w 601"/>
                <a:gd name="T21" fmla="*/ 117 h 557"/>
                <a:gd name="T22" fmla="*/ 122 w 601"/>
                <a:gd name="T23" fmla="*/ 113 h 557"/>
                <a:gd name="T24" fmla="*/ 98 w 601"/>
                <a:gd name="T25" fmla="*/ 113 h 557"/>
                <a:gd name="T26" fmla="*/ 98 w 601"/>
                <a:gd name="T27" fmla="*/ 108 h 557"/>
                <a:gd name="T28" fmla="*/ 122 w 601"/>
                <a:gd name="T29" fmla="*/ 104 h 557"/>
                <a:gd name="T30" fmla="*/ 150 w 601"/>
                <a:gd name="T31" fmla="*/ 104 h 557"/>
                <a:gd name="T32" fmla="*/ 150 w 601"/>
                <a:gd name="T33" fmla="*/ 0 h 557"/>
                <a:gd name="T34" fmla="*/ 0 w 601"/>
                <a:gd name="T35" fmla="*/ 0 h 557"/>
                <a:gd name="T36" fmla="*/ 0 w 601"/>
                <a:gd name="T37" fmla="*/ 104 h 5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1"/>
                <a:gd name="T58" fmla="*/ 0 h 557"/>
                <a:gd name="T59" fmla="*/ 601 w 601"/>
                <a:gd name="T60" fmla="*/ 557 h 5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1" h="557">
                  <a:moveTo>
                    <a:pt x="0" y="418"/>
                  </a:moveTo>
                  <a:lnTo>
                    <a:pt x="113" y="418"/>
                  </a:lnTo>
                  <a:lnTo>
                    <a:pt x="207" y="435"/>
                  </a:lnTo>
                  <a:lnTo>
                    <a:pt x="207" y="452"/>
                  </a:lnTo>
                  <a:lnTo>
                    <a:pt x="113" y="452"/>
                  </a:lnTo>
                  <a:lnTo>
                    <a:pt x="113" y="469"/>
                  </a:lnTo>
                  <a:lnTo>
                    <a:pt x="37" y="469"/>
                  </a:lnTo>
                  <a:lnTo>
                    <a:pt x="37" y="557"/>
                  </a:lnTo>
                  <a:lnTo>
                    <a:pt x="564" y="557"/>
                  </a:lnTo>
                  <a:lnTo>
                    <a:pt x="564" y="469"/>
                  </a:lnTo>
                  <a:lnTo>
                    <a:pt x="489" y="469"/>
                  </a:lnTo>
                  <a:lnTo>
                    <a:pt x="489" y="452"/>
                  </a:lnTo>
                  <a:lnTo>
                    <a:pt x="394" y="452"/>
                  </a:lnTo>
                  <a:lnTo>
                    <a:pt x="394" y="435"/>
                  </a:lnTo>
                  <a:lnTo>
                    <a:pt x="489" y="418"/>
                  </a:lnTo>
                  <a:lnTo>
                    <a:pt x="601" y="418"/>
                  </a:lnTo>
                  <a:lnTo>
                    <a:pt x="601" y="0"/>
                  </a:lnTo>
                  <a:lnTo>
                    <a:pt x="0" y="0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4" name="Line 16"/>
            <p:cNvSpPr>
              <a:spLocks noChangeShapeType="1"/>
            </p:cNvSpPr>
            <p:nvPr/>
          </p:nvSpPr>
          <p:spPr bwMode="auto">
            <a:xfrm>
              <a:off x="1809" y="1377"/>
              <a:ext cx="1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5" name="Freeform 17"/>
            <p:cNvSpPr>
              <a:spLocks/>
            </p:cNvSpPr>
            <p:nvPr/>
          </p:nvSpPr>
          <p:spPr bwMode="auto">
            <a:xfrm>
              <a:off x="1752" y="1143"/>
              <a:ext cx="300" cy="278"/>
            </a:xfrm>
            <a:custGeom>
              <a:avLst/>
              <a:gdLst>
                <a:gd name="T0" fmla="*/ 0 w 601"/>
                <a:gd name="T1" fmla="*/ 104 h 557"/>
                <a:gd name="T2" fmla="*/ 28 w 601"/>
                <a:gd name="T3" fmla="*/ 104 h 557"/>
                <a:gd name="T4" fmla="*/ 51 w 601"/>
                <a:gd name="T5" fmla="*/ 108 h 557"/>
                <a:gd name="T6" fmla="*/ 51 w 601"/>
                <a:gd name="T7" fmla="*/ 113 h 557"/>
                <a:gd name="T8" fmla="*/ 28 w 601"/>
                <a:gd name="T9" fmla="*/ 113 h 557"/>
                <a:gd name="T10" fmla="*/ 28 w 601"/>
                <a:gd name="T11" fmla="*/ 117 h 557"/>
                <a:gd name="T12" fmla="*/ 9 w 601"/>
                <a:gd name="T13" fmla="*/ 117 h 557"/>
                <a:gd name="T14" fmla="*/ 9 w 601"/>
                <a:gd name="T15" fmla="*/ 139 h 557"/>
                <a:gd name="T16" fmla="*/ 141 w 601"/>
                <a:gd name="T17" fmla="*/ 139 h 557"/>
                <a:gd name="T18" fmla="*/ 141 w 601"/>
                <a:gd name="T19" fmla="*/ 117 h 557"/>
                <a:gd name="T20" fmla="*/ 122 w 601"/>
                <a:gd name="T21" fmla="*/ 117 h 557"/>
                <a:gd name="T22" fmla="*/ 122 w 601"/>
                <a:gd name="T23" fmla="*/ 113 h 557"/>
                <a:gd name="T24" fmla="*/ 98 w 601"/>
                <a:gd name="T25" fmla="*/ 113 h 557"/>
                <a:gd name="T26" fmla="*/ 98 w 601"/>
                <a:gd name="T27" fmla="*/ 108 h 557"/>
                <a:gd name="T28" fmla="*/ 122 w 601"/>
                <a:gd name="T29" fmla="*/ 104 h 557"/>
                <a:gd name="T30" fmla="*/ 150 w 601"/>
                <a:gd name="T31" fmla="*/ 104 h 557"/>
                <a:gd name="T32" fmla="*/ 150 w 601"/>
                <a:gd name="T33" fmla="*/ 0 h 557"/>
                <a:gd name="T34" fmla="*/ 0 w 601"/>
                <a:gd name="T35" fmla="*/ 0 h 557"/>
                <a:gd name="T36" fmla="*/ 0 w 601"/>
                <a:gd name="T37" fmla="*/ 104 h 5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1"/>
                <a:gd name="T58" fmla="*/ 0 h 557"/>
                <a:gd name="T59" fmla="*/ 601 w 601"/>
                <a:gd name="T60" fmla="*/ 557 h 5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1" h="557">
                  <a:moveTo>
                    <a:pt x="0" y="418"/>
                  </a:moveTo>
                  <a:lnTo>
                    <a:pt x="113" y="418"/>
                  </a:lnTo>
                  <a:lnTo>
                    <a:pt x="207" y="435"/>
                  </a:lnTo>
                  <a:lnTo>
                    <a:pt x="207" y="452"/>
                  </a:lnTo>
                  <a:lnTo>
                    <a:pt x="113" y="452"/>
                  </a:lnTo>
                  <a:lnTo>
                    <a:pt x="113" y="469"/>
                  </a:lnTo>
                  <a:lnTo>
                    <a:pt x="37" y="469"/>
                  </a:lnTo>
                  <a:lnTo>
                    <a:pt x="37" y="557"/>
                  </a:lnTo>
                  <a:lnTo>
                    <a:pt x="564" y="557"/>
                  </a:lnTo>
                  <a:lnTo>
                    <a:pt x="564" y="469"/>
                  </a:lnTo>
                  <a:lnTo>
                    <a:pt x="489" y="469"/>
                  </a:lnTo>
                  <a:lnTo>
                    <a:pt x="489" y="452"/>
                  </a:lnTo>
                  <a:lnTo>
                    <a:pt x="394" y="452"/>
                  </a:lnTo>
                  <a:lnTo>
                    <a:pt x="394" y="435"/>
                  </a:lnTo>
                  <a:lnTo>
                    <a:pt x="489" y="418"/>
                  </a:lnTo>
                  <a:lnTo>
                    <a:pt x="601" y="418"/>
                  </a:lnTo>
                  <a:lnTo>
                    <a:pt x="601" y="0"/>
                  </a:lnTo>
                  <a:lnTo>
                    <a:pt x="0" y="0"/>
                  </a:lnTo>
                  <a:lnTo>
                    <a:pt x="0" y="41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>
              <a:off x="1855" y="1368"/>
              <a:ext cx="9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7" name="Line 20"/>
            <p:cNvSpPr>
              <a:spLocks noChangeShapeType="1"/>
            </p:cNvSpPr>
            <p:nvPr/>
          </p:nvSpPr>
          <p:spPr bwMode="auto">
            <a:xfrm>
              <a:off x="1809" y="1351"/>
              <a:ext cx="1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8" name="Freeform 21"/>
            <p:cNvSpPr>
              <a:spLocks noEditPoints="1"/>
            </p:cNvSpPr>
            <p:nvPr/>
          </p:nvSpPr>
          <p:spPr bwMode="auto">
            <a:xfrm>
              <a:off x="1780" y="1168"/>
              <a:ext cx="245" cy="224"/>
            </a:xfrm>
            <a:custGeom>
              <a:avLst/>
              <a:gdLst>
                <a:gd name="T0" fmla="*/ 10 w 489"/>
                <a:gd name="T1" fmla="*/ 112 h 447"/>
                <a:gd name="T2" fmla="*/ 33 w 489"/>
                <a:gd name="T3" fmla="*/ 112 h 447"/>
                <a:gd name="T4" fmla="*/ 33 w 489"/>
                <a:gd name="T5" fmla="*/ 109 h 447"/>
                <a:gd name="T6" fmla="*/ 10 w 489"/>
                <a:gd name="T7" fmla="*/ 109 h 447"/>
                <a:gd name="T8" fmla="*/ 10 w 489"/>
                <a:gd name="T9" fmla="*/ 112 h 447"/>
                <a:gd name="T10" fmla="*/ 10 w 489"/>
                <a:gd name="T11" fmla="*/ 70 h 447"/>
                <a:gd name="T12" fmla="*/ 10 w 489"/>
                <a:gd name="T13" fmla="*/ 9 h 447"/>
                <a:gd name="T14" fmla="*/ 113 w 489"/>
                <a:gd name="T15" fmla="*/ 9 h 447"/>
                <a:gd name="T16" fmla="*/ 113 w 489"/>
                <a:gd name="T17" fmla="*/ 70 h 447"/>
                <a:gd name="T18" fmla="*/ 10 w 489"/>
                <a:gd name="T19" fmla="*/ 70 h 447"/>
                <a:gd name="T20" fmla="*/ 5 w 489"/>
                <a:gd name="T21" fmla="*/ 77 h 447"/>
                <a:gd name="T22" fmla="*/ 121 w 489"/>
                <a:gd name="T23" fmla="*/ 77 h 447"/>
                <a:gd name="T24" fmla="*/ 121 w 489"/>
                <a:gd name="T25" fmla="*/ 5 h 447"/>
                <a:gd name="T26" fmla="*/ 123 w 489"/>
                <a:gd name="T27" fmla="*/ 5 h 447"/>
                <a:gd name="T28" fmla="*/ 123 w 489"/>
                <a:gd name="T29" fmla="*/ 0 h 447"/>
                <a:gd name="T30" fmla="*/ 0 w 489"/>
                <a:gd name="T31" fmla="*/ 0 h 447"/>
                <a:gd name="T32" fmla="*/ 0 w 489"/>
                <a:gd name="T33" fmla="*/ 78 h 447"/>
                <a:gd name="T34" fmla="*/ 5 w 489"/>
                <a:gd name="T35" fmla="*/ 78 h 447"/>
                <a:gd name="T36" fmla="*/ 5 w 489"/>
                <a:gd name="T37" fmla="*/ 77 h 447"/>
                <a:gd name="T38" fmla="*/ 115 w 489"/>
                <a:gd name="T39" fmla="*/ 87 h 447"/>
                <a:gd name="T40" fmla="*/ 123 w 489"/>
                <a:gd name="T41" fmla="*/ 87 h 447"/>
                <a:gd name="T42" fmla="*/ 123 w 489"/>
                <a:gd name="T43" fmla="*/ 85 h 447"/>
                <a:gd name="T44" fmla="*/ 115 w 489"/>
                <a:gd name="T45" fmla="*/ 85 h 447"/>
                <a:gd name="T46" fmla="*/ 115 w 489"/>
                <a:gd name="T47" fmla="*/ 8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89"/>
                <a:gd name="T73" fmla="*/ 0 h 447"/>
                <a:gd name="T74" fmla="*/ 489 w 489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89" h="447">
                  <a:moveTo>
                    <a:pt x="37" y="447"/>
                  </a:moveTo>
                  <a:lnTo>
                    <a:pt x="132" y="447"/>
                  </a:lnTo>
                  <a:lnTo>
                    <a:pt x="132" y="434"/>
                  </a:lnTo>
                  <a:lnTo>
                    <a:pt x="37" y="434"/>
                  </a:lnTo>
                  <a:lnTo>
                    <a:pt x="37" y="447"/>
                  </a:lnTo>
                  <a:close/>
                  <a:moveTo>
                    <a:pt x="37" y="278"/>
                  </a:moveTo>
                  <a:lnTo>
                    <a:pt x="37" y="36"/>
                  </a:lnTo>
                  <a:lnTo>
                    <a:pt x="452" y="36"/>
                  </a:lnTo>
                  <a:lnTo>
                    <a:pt x="452" y="278"/>
                  </a:lnTo>
                  <a:lnTo>
                    <a:pt x="37" y="278"/>
                  </a:lnTo>
                  <a:close/>
                  <a:moveTo>
                    <a:pt x="19" y="305"/>
                  </a:moveTo>
                  <a:lnTo>
                    <a:pt x="481" y="305"/>
                  </a:lnTo>
                  <a:lnTo>
                    <a:pt x="481" y="17"/>
                  </a:lnTo>
                  <a:lnTo>
                    <a:pt x="489" y="17"/>
                  </a:lnTo>
                  <a:lnTo>
                    <a:pt x="489" y="0"/>
                  </a:lnTo>
                  <a:lnTo>
                    <a:pt x="0" y="0"/>
                  </a:lnTo>
                  <a:lnTo>
                    <a:pt x="0" y="312"/>
                  </a:lnTo>
                  <a:lnTo>
                    <a:pt x="19" y="312"/>
                  </a:lnTo>
                  <a:lnTo>
                    <a:pt x="19" y="305"/>
                  </a:lnTo>
                  <a:close/>
                  <a:moveTo>
                    <a:pt x="460" y="348"/>
                  </a:moveTo>
                  <a:lnTo>
                    <a:pt x="489" y="348"/>
                  </a:lnTo>
                  <a:lnTo>
                    <a:pt x="489" y="339"/>
                  </a:lnTo>
                  <a:lnTo>
                    <a:pt x="460" y="339"/>
                  </a:lnTo>
                  <a:lnTo>
                    <a:pt x="460" y="3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29" name="Rectangle 22"/>
            <p:cNvSpPr>
              <a:spLocks noChangeArrowheads="1"/>
            </p:cNvSpPr>
            <p:nvPr/>
          </p:nvSpPr>
          <p:spPr bwMode="auto">
            <a:xfrm>
              <a:off x="1799" y="1386"/>
              <a:ext cx="47" cy="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0" name="Rectangle 23"/>
            <p:cNvSpPr>
              <a:spLocks noChangeArrowheads="1"/>
            </p:cNvSpPr>
            <p:nvPr/>
          </p:nvSpPr>
          <p:spPr bwMode="auto">
            <a:xfrm>
              <a:off x="1799" y="1186"/>
              <a:ext cx="207" cy="12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1" name="Freeform 24"/>
            <p:cNvSpPr>
              <a:spLocks/>
            </p:cNvSpPr>
            <p:nvPr/>
          </p:nvSpPr>
          <p:spPr bwMode="auto">
            <a:xfrm>
              <a:off x="1780" y="1168"/>
              <a:ext cx="245" cy="157"/>
            </a:xfrm>
            <a:custGeom>
              <a:avLst/>
              <a:gdLst>
                <a:gd name="T0" fmla="*/ 5 w 489"/>
                <a:gd name="T1" fmla="*/ 77 h 312"/>
                <a:gd name="T2" fmla="*/ 121 w 489"/>
                <a:gd name="T3" fmla="*/ 77 h 312"/>
                <a:gd name="T4" fmla="*/ 121 w 489"/>
                <a:gd name="T5" fmla="*/ 5 h 312"/>
                <a:gd name="T6" fmla="*/ 123 w 489"/>
                <a:gd name="T7" fmla="*/ 5 h 312"/>
                <a:gd name="T8" fmla="*/ 123 w 489"/>
                <a:gd name="T9" fmla="*/ 0 h 312"/>
                <a:gd name="T10" fmla="*/ 0 w 489"/>
                <a:gd name="T11" fmla="*/ 0 h 312"/>
                <a:gd name="T12" fmla="*/ 0 w 489"/>
                <a:gd name="T13" fmla="*/ 79 h 312"/>
                <a:gd name="T14" fmla="*/ 5 w 489"/>
                <a:gd name="T15" fmla="*/ 79 h 312"/>
                <a:gd name="T16" fmla="*/ 5 w 489"/>
                <a:gd name="T17" fmla="*/ 77 h 3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9"/>
                <a:gd name="T28" fmla="*/ 0 h 312"/>
                <a:gd name="T29" fmla="*/ 489 w 489"/>
                <a:gd name="T30" fmla="*/ 312 h 3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9" h="312">
                  <a:moveTo>
                    <a:pt x="19" y="305"/>
                  </a:moveTo>
                  <a:lnTo>
                    <a:pt x="481" y="305"/>
                  </a:lnTo>
                  <a:lnTo>
                    <a:pt x="481" y="17"/>
                  </a:lnTo>
                  <a:lnTo>
                    <a:pt x="489" y="17"/>
                  </a:lnTo>
                  <a:lnTo>
                    <a:pt x="489" y="0"/>
                  </a:lnTo>
                  <a:lnTo>
                    <a:pt x="0" y="0"/>
                  </a:lnTo>
                  <a:lnTo>
                    <a:pt x="0" y="312"/>
                  </a:lnTo>
                  <a:lnTo>
                    <a:pt x="19" y="312"/>
                  </a:lnTo>
                  <a:lnTo>
                    <a:pt x="19" y="30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2" name="Rectangle 25"/>
            <p:cNvSpPr>
              <a:spLocks noChangeArrowheads="1"/>
            </p:cNvSpPr>
            <p:nvPr/>
          </p:nvSpPr>
          <p:spPr bwMode="auto">
            <a:xfrm>
              <a:off x="2010" y="1338"/>
              <a:ext cx="15" cy="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3" name="Line 26"/>
            <p:cNvSpPr>
              <a:spLocks noChangeShapeType="1"/>
            </p:cNvSpPr>
            <p:nvPr/>
          </p:nvSpPr>
          <p:spPr bwMode="auto">
            <a:xfrm>
              <a:off x="1771" y="1386"/>
              <a:ext cx="263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4" name="Line 27"/>
            <p:cNvSpPr>
              <a:spLocks noChangeShapeType="1"/>
            </p:cNvSpPr>
            <p:nvPr/>
          </p:nvSpPr>
          <p:spPr bwMode="auto">
            <a:xfrm>
              <a:off x="1771" y="1392"/>
              <a:ext cx="263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5" name="Rectangle 28"/>
            <p:cNvSpPr>
              <a:spLocks noChangeArrowheads="1"/>
            </p:cNvSpPr>
            <p:nvPr/>
          </p:nvSpPr>
          <p:spPr bwMode="auto">
            <a:xfrm>
              <a:off x="1769" y="1437"/>
              <a:ext cx="31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Entis+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36" name="Line 29"/>
            <p:cNvSpPr>
              <a:spLocks noChangeShapeType="1"/>
            </p:cNvSpPr>
            <p:nvPr/>
          </p:nvSpPr>
          <p:spPr bwMode="auto">
            <a:xfrm>
              <a:off x="1905" y="2098"/>
              <a:ext cx="1" cy="115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37" name="Freeform 32"/>
            <p:cNvSpPr>
              <a:spLocks/>
            </p:cNvSpPr>
            <p:nvPr/>
          </p:nvSpPr>
          <p:spPr bwMode="auto">
            <a:xfrm>
              <a:off x="1903" y="1420"/>
              <a:ext cx="2" cy="345"/>
            </a:xfrm>
            <a:custGeom>
              <a:avLst/>
              <a:gdLst>
                <a:gd name="T0" fmla="*/ 1 w 5"/>
                <a:gd name="T1" fmla="*/ 173 h 689"/>
                <a:gd name="T2" fmla="*/ 1 w 5"/>
                <a:gd name="T3" fmla="*/ 89 h 689"/>
                <a:gd name="T4" fmla="*/ 0 w 5"/>
                <a:gd name="T5" fmla="*/ 89 h 689"/>
                <a:gd name="T6" fmla="*/ 0 w 5"/>
                <a:gd name="T7" fmla="*/ 0 h 6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689"/>
                <a:gd name="T14" fmla="*/ 5 w 5"/>
                <a:gd name="T15" fmla="*/ 689 h 6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689">
                  <a:moveTo>
                    <a:pt x="5" y="689"/>
                  </a:moveTo>
                  <a:lnTo>
                    <a:pt x="5" y="356"/>
                  </a:lnTo>
                  <a:lnTo>
                    <a:pt x="0" y="356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pic>
          <p:nvPicPr>
            <p:cNvPr id="43038" name="Picture 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88" y="3031"/>
              <a:ext cx="701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9" name="Picture 3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8" y="3031"/>
              <a:ext cx="701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40" name="Picture 3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8" y="3143"/>
              <a:ext cx="70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41" name="Picture 3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18" y="3143"/>
              <a:ext cx="70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42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8" y="3253"/>
              <a:ext cx="701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43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8" y="3253"/>
              <a:ext cx="701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44" name="Rectangle 39"/>
            <p:cNvSpPr>
              <a:spLocks noChangeArrowheads="1"/>
            </p:cNvSpPr>
            <p:nvPr/>
          </p:nvSpPr>
          <p:spPr bwMode="auto">
            <a:xfrm>
              <a:off x="888" y="2966"/>
              <a:ext cx="16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811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45" name="Rectangle 40"/>
            <p:cNvSpPr>
              <a:spLocks noChangeArrowheads="1"/>
            </p:cNvSpPr>
            <p:nvPr/>
          </p:nvSpPr>
          <p:spPr bwMode="auto">
            <a:xfrm>
              <a:off x="886" y="3078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813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46" name="Rectangle 41"/>
            <p:cNvSpPr>
              <a:spLocks noChangeArrowheads="1"/>
            </p:cNvSpPr>
            <p:nvPr/>
          </p:nvSpPr>
          <p:spPr bwMode="auto">
            <a:xfrm>
              <a:off x="886" y="3191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854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47" name="Rectangle 42"/>
            <p:cNvSpPr>
              <a:spLocks noChangeArrowheads="1"/>
            </p:cNvSpPr>
            <p:nvPr/>
          </p:nvSpPr>
          <p:spPr bwMode="auto">
            <a:xfrm>
              <a:off x="886" y="3304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48" name="Rectangle 43"/>
            <p:cNvSpPr>
              <a:spLocks noChangeArrowheads="1"/>
            </p:cNvSpPr>
            <p:nvPr/>
          </p:nvSpPr>
          <p:spPr bwMode="auto">
            <a:xfrm>
              <a:off x="886" y="3417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971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49" name="Rectangle 44"/>
            <p:cNvSpPr>
              <a:spLocks noChangeArrowheads="1"/>
            </p:cNvSpPr>
            <p:nvPr/>
          </p:nvSpPr>
          <p:spPr bwMode="auto">
            <a:xfrm>
              <a:off x="886" y="3530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0" name="Rectangle 45"/>
            <p:cNvSpPr>
              <a:spLocks noChangeArrowheads="1"/>
            </p:cNvSpPr>
            <p:nvPr/>
          </p:nvSpPr>
          <p:spPr bwMode="auto">
            <a:xfrm>
              <a:off x="2290" y="2970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862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1" name="Rectangle 46"/>
            <p:cNvSpPr>
              <a:spLocks noChangeArrowheads="1"/>
            </p:cNvSpPr>
            <p:nvPr/>
          </p:nvSpPr>
          <p:spPr bwMode="auto">
            <a:xfrm>
              <a:off x="2290" y="3083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2" name="Rectangle 47"/>
            <p:cNvSpPr>
              <a:spLocks noChangeArrowheads="1"/>
            </p:cNvSpPr>
            <p:nvPr/>
          </p:nvSpPr>
          <p:spPr bwMode="auto">
            <a:xfrm>
              <a:off x="2290" y="3196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864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3" name="Rectangle 48"/>
            <p:cNvSpPr>
              <a:spLocks noChangeArrowheads="1"/>
            </p:cNvSpPr>
            <p:nvPr/>
          </p:nvSpPr>
          <p:spPr bwMode="auto">
            <a:xfrm>
              <a:off x="2290" y="3308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865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4" name="Rectangle 49"/>
            <p:cNvSpPr>
              <a:spLocks noChangeArrowheads="1"/>
            </p:cNvSpPr>
            <p:nvPr/>
          </p:nvSpPr>
          <p:spPr bwMode="auto">
            <a:xfrm>
              <a:off x="2290" y="3422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5" name="Rectangle 50"/>
            <p:cNvSpPr>
              <a:spLocks noChangeArrowheads="1"/>
            </p:cNvSpPr>
            <p:nvPr/>
          </p:nvSpPr>
          <p:spPr bwMode="auto">
            <a:xfrm>
              <a:off x="2290" y="3534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878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56" name="Rectangle 51"/>
            <p:cNvSpPr>
              <a:spLocks noChangeArrowheads="1"/>
            </p:cNvSpPr>
            <p:nvPr/>
          </p:nvSpPr>
          <p:spPr bwMode="auto">
            <a:xfrm>
              <a:off x="2290" y="3648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3057" name="Picture 5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94" y="3031"/>
              <a:ext cx="7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58" name="Picture 5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94" y="3031"/>
              <a:ext cx="7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59" name="Picture 5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23" y="3143"/>
              <a:ext cx="70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0" name="Picture 5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3" y="3143"/>
              <a:ext cx="701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1" name="Picture 5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4" y="3253"/>
              <a:ext cx="7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2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4" y="3253"/>
              <a:ext cx="70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3" name="Picture 5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85" y="2320"/>
              <a:ext cx="38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64" name="Rectangle 60"/>
            <p:cNvSpPr>
              <a:spLocks noChangeArrowheads="1"/>
            </p:cNvSpPr>
            <p:nvPr/>
          </p:nvSpPr>
          <p:spPr bwMode="auto">
            <a:xfrm>
              <a:off x="4214" y="2540"/>
              <a:ext cx="18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CIU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65" name="Rectangle 61"/>
            <p:cNvSpPr>
              <a:spLocks noChangeArrowheads="1"/>
            </p:cNvSpPr>
            <p:nvPr/>
          </p:nvSpPr>
          <p:spPr bwMode="auto">
            <a:xfrm>
              <a:off x="4159" y="2653"/>
              <a:ext cx="29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Prime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3066" name="Picture 6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85" y="1765"/>
              <a:ext cx="38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7" name="Picture 6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85" y="1765"/>
              <a:ext cx="38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68" name="Rectangle 64"/>
            <p:cNvSpPr>
              <a:spLocks noChangeArrowheads="1"/>
            </p:cNvSpPr>
            <p:nvPr/>
          </p:nvSpPr>
          <p:spPr bwMode="auto">
            <a:xfrm>
              <a:off x="4214" y="1984"/>
              <a:ext cx="18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CIU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69" name="Rectangle 65"/>
            <p:cNvSpPr>
              <a:spLocks noChangeArrowheads="1"/>
            </p:cNvSpPr>
            <p:nvPr/>
          </p:nvSpPr>
          <p:spPr bwMode="auto">
            <a:xfrm>
              <a:off x="4193" y="2098"/>
              <a:ext cx="22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Plus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70" name="Freeform 66"/>
            <p:cNvSpPr>
              <a:spLocks/>
            </p:cNvSpPr>
            <p:nvPr/>
          </p:nvSpPr>
          <p:spPr bwMode="auto">
            <a:xfrm>
              <a:off x="4180" y="1143"/>
              <a:ext cx="301" cy="278"/>
            </a:xfrm>
            <a:custGeom>
              <a:avLst/>
              <a:gdLst>
                <a:gd name="T0" fmla="*/ 0 w 602"/>
                <a:gd name="T1" fmla="*/ 104 h 557"/>
                <a:gd name="T2" fmla="*/ 28 w 602"/>
                <a:gd name="T3" fmla="*/ 104 h 557"/>
                <a:gd name="T4" fmla="*/ 52 w 602"/>
                <a:gd name="T5" fmla="*/ 108 h 557"/>
                <a:gd name="T6" fmla="*/ 52 w 602"/>
                <a:gd name="T7" fmla="*/ 113 h 557"/>
                <a:gd name="T8" fmla="*/ 28 w 602"/>
                <a:gd name="T9" fmla="*/ 113 h 557"/>
                <a:gd name="T10" fmla="*/ 28 w 602"/>
                <a:gd name="T11" fmla="*/ 117 h 557"/>
                <a:gd name="T12" fmla="*/ 9 w 602"/>
                <a:gd name="T13" fmla="*/ 117 h 557"/>
                <a:gd name="T14" fmla="*/ 9 w 602"/>
                <a:gd name="T15" fmla="*/ 139 h 557"/>
                <a:gd name="T16" fmla="*/ 142 w 602"/>
                <a:gd name="T17" fmla="*/ 139 h 557"/>
                <a:gd name="T18" fmla="*/ 142 w 602"/>
                <a:gd name="T19" fmla="*/ 117 h 557"/>
                <a:gd name="T20" fmla="*/ 122 w 602"/>
                <a:gd name="T21" fmla="*/ 117 h 557"/>
                <a:gd name="T22" fmla="*/ 122 w 602"/>
                <a:gd name="T23" fmla="*/ 113 h 557"/>
                <a:gd name="T24" fmla="*/ 99 w 602"/>
                <a:gd name="T25" fmla="*/ 113 h 557"/>
                <a:gd name="T26" fmla="*/ 99 w 602"/>
                <a:gd name="T27" fmla="*/ 108 h 557"/>
                <a:gd name="T28" fmla="*/ 122 w 602"/>
                <a:gd name="T29" fmla="*/ 104 h 557"/>
                <a:gd name="T30" fmla="*/ 151 w 602"/>
                <a:gd name="T31" fmla="*/ 104 h 557"/>
                <a:gd name="T32" fmla="*/ 151 w 602"/>
                <a:gd name="T33" fmla="*/ 0 h 557"/>
                <a:gd name="T34" fmla="*/ 0 w 602"/>
                <a:gd name="T35" fmla="*/ 0 h 557"/>
                <a:gd name="T36" fmla="*/ 0 w 602"/>
                <a:gd name="T37" fmla="*/ 104 h 5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2"/>
                <a:gd name="T58" fmla="*/ 0 h 557"/>
                <a:gd name="T59" fmla="*/ 602 w 602"/>
                <a:gd name="T60" fmla="*/ 557 h 5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2" h="557">
                  <a:moveTo>
                    <a:pt x="0" y="418"/>
                  </a:moveTo>
                  <a:lnTo>
                    <a:pt x="113" y="418"/>
                  </a:lnTo>
                  <a:lnTo>
                    <a:pt x="208" y="435"/>
                  </a:lnTo>
                  <a:lnTo>
                    <a:pt x="208" y="452"/>
                  </a:lnTo>
                  <a:lnTo>
                    <a:pt x="113" y="452"/>
                  </a:lnTo>
                  <a:lnTo>
                    <a:pt x="113" y="469"/>
                  </a:lnTo>
                  <a:lnTo>
                    <a:pt x="39" y="469"/>
                  </a:lnTo>
                  <a:lnTo>
                    <a:pt x="39" y="557"/>
                  </a:lnTo>
                  <a:lnTo>
                    <a:pt x="565" y="557"/>
                  </a:lnTo>
                  <a:lnTo>
                    <a:pt x="565" y="469"/>
                  </a:lnTo>
                  <a:lnTo>
                    <a:pt x="489" y="469"/>
                  </a:lnTo>
                  <a:lnTo>
                    <a:pt x="489" y="452"/>
                  </a:lnTo>
                  <a:lnTo>
                    <a:pt x="396" y="452"/>
                  </a:lnTo>
                  <a:lnTo>
                    <a:pt x="396" y="435"/>
                  </a:lnTo>
                  <a:lnTo>
                    <a:pt x="489" y="418"/>
                  </a:lnTo>
                  <a:lnTo>
                    <a:pt x="602" y="418"/>
                  </a:lnTo>
                  <a:lnTo>
                    <a:pt x="602" y="0"/>
                  </a:lnTo>
                  <a:lnTo>
                    <a:pt x="0" y="0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1" name="Line 67"/>
            <p:cNvSpPr>
              <a:spLocks noChangeShapeType="1"/>
            </p:cNvSpPr>
            <p:nvPr/>
          </p:nvSpPr>
          <p:spPr bwMode="auto">
            <a:xfrm>
              <a:off x="4237" y="1377"/>
              <a:ext cx="1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2" name="Freeform 68"/>
            <p:cNvSpPr>
              <a:spLocks/>
            </p:cNvSpPr>
            <p:nvPr/>
          </p:nvSpPr>
          <p:spPr bwMode="auto">
            <a:xfrm>
              <a:off x="4180" y="1143"/>
              <a:ext cx="301" cy="278"/>
            </a:xfrm>
            <a:custGeom>
              <a:avLst/>
              <a:gdLst>
                <a:gd name="T0" fmla="*/ 0 w 602"/>
                <a:gd name="T1" fmla="*/ 104 h 557"/>
                <a:gd name="T2" fmla="*/ 28 w 602"/>
                <a:gd name="T3" fmla="*/ 104 h 557"/>
                <a:gd name="T4" fmla="*/ 52 w 602"/>
                <a:gd name="T5" fmla="*/ 108 h 557"/>
                <a:gd name="T6" fmla="*/ 52 w 602"/>
                <a:gd name="T7" fmla="*/ 113 h 557"/>
                <a:gd name="T8" fmla="*/ 28 w 602"/>
                <a:gd name="T9" fmla="*/ 113 h 557"/>
                <a:gd name="T10" fmla="*/ 28 w 602"/>
                <a:gd name="T11" fmla="*/ 117 h 557"/>
                <a:gd name="T12" fmla="*/ 9 w 602"/>
                <a:gd name="T13" fmla="*/ 117 h 557"/>
                <a:gd name="T14" fmla="*/ 9 w 602"/>
                <a:gd name="T15" fmla="*/ 139 h 557"/>
                <a:gd name="T16" fmla="*/ 142 w 602"/>
                <a:gd name="T17" fmla="*/ 139 h 557"/>
                <a:gd name="T18" fmla="*/ 142 w 602"/>
                <a:gd name="T19" fmla="*/ 117 h 557"/>
                <a:gd name="T20" fmla="*/ 122 w 602"/>
                <a:gd name="T21" fmla="*/ 117 h 557"/>
                <a:gd name="T22" fmla="*/ 122 w 602"/>
                <a:gd name="T23" fmla="*/ 113 h 557"/>
                <a:gd name="T24" fmla="*/ 99 w 602"/>
                <a:gd name="T25" fmla="*/ 113 h 557"/>
                <a:gd name="T26" fmla="*/ 99 w 602"/>
                <a:gd name="T27" fmla="*/ 108 h 557"/>
                <a:gd name="T28" fmla="*/ 122 w 602"/>
                <a:gd name="T29" fmla="*/ 104 h 557"/>
                <a:gd name="T30" fmla="*/ 151 w 602"/>
                <a:gd name="T31" fmla="*/ 104 h 557"/>
                <a:gd name="T32" fmla="*/ 151 w 602"/>
                <a:gd name="T33" fmla="*/ 0 h 557"/>
                <a:gd name="T34" fmla="*/ 0 w 602"/>
                <a:gd name="T35" fmla="*/ 0 h 557"/>
                <a:gd name="T36" fmla="*/ 0 w 602"/>
                <a:gd name="T37" fmla="*/ 104 h 5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2"/>
                <a:gd name="T58" fmla="*/ 0 h 557"/>
                <a:gd name="T59" fmla="*/ 602 w 602"/>
                <a:gd name="T60" fmla="*/ 557 h 5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2" h="557">
                  <a:moveTo>
                    <a:pt x="0" y="418"/>
                  </a:moveTo>
                  <a:lnTo>
                    <a:pt x="113" y="418"/>
                  </a:lnTo>
                  <a:lnTo>
                    <a:pt x="208" y="435"/>
                  </a:lnTo>
                  <a:lnTo>
                    <a:pt x="208" y="452"/>
                  </a:lnTo>
                  <a:lnTo>
                    <a:pt x="113" y="452"/>
                  </a:lnTo>
                  <a:lnTo>
                    <a:pt x="113" y="469"/>
                  </a:lnTo>
                  <a:lnTo>
                    <a:pt x="39" y="469"/>
                  </a:lnTo>
                  <a:lnTo>
                    <a:pt x="39" y="557"/>
                  </a:lnTo>
                  <a:lnTo>
                    <a:pt x="565" y="557"/>
                  </a:lnTo>
                  <a:lnTo>
                    <a:pt x="565" y="469"/>
                  </a:lnTo>
                  <a:lnTo>
                    <a:pt x="489" y="469"/>
                  </a:lnTo>
                  <a:lnTo>
                    <a:pt x="489" y="452"/>
                  </a:lnTo>
                  <a:lnTo>
                    <a:pt x="396" y="452"/>
                  </a:lnTo>
                  <a:lnTo>
                    <a:pt x="396" y="435"/>
                  </a:lnTo>
                  <a:lnTo>
                    <a:pt x="489" y="418"/>
                  </a:lnTo>
                  <a:lnTo>
                    <a:pt x="602" y="418"/>
                  </a:lnTo>
                  <a:lnTo>
                    <a:pt x="602" y="0"/>
                  </a:lnTo>
                  <a:lnTo>
                    <a:pt x="0" y="0"/>
                  </a:lnTo>
                  <a:lnTo>
                    <a:pt x="0" y="41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3" name="Line 69"/>
            <p:cNvSpPr>
              <a:spLocks noChangeShapeType="1"/>
            </p:cNvSpPr>
            <p:nvPr/>
          </p:nvSpPr>
          <p:spPr bwMode="auto">
            <a:xfrm>
              <a:off x="4284" y="1368"/>
              <a:ext cx="9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4" name="Line 70"/>
            <p:cNvSpPr>
              <a:spLocks noChangeShapeType="1"/>
            </p:cNvSpPr>
            <p:nvPr/>
          </p:nvSpPr>
          <p:spPr bwMode="auto">
            <a:xfrm>
              <a:off x="4284" y="1360"/>
              <a:ext cx="9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5" name="Line 71"/>
            <p:cNvSpPr>
              <a:spLocks noChangeShapeType="1"/>
            </p:cNvSpPr>
            <p:nvPr/>
          </p:nvSpPr>
          <p:spPr bwMode="auto">
            <a:xfrm>
              <a:off x="4237" y="1351"/>
              <a:ext cx="18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6" name="Freeform 72"/>
            <p:cNvSpPr>
              <a:spLocks noEditPoints="1"/>
            </p:cNvSpPr>
            <p:nvPr/>
          </p:nvSpPr>
          <p:spPr bwMode="auto">
            <a:xfrm>
              <a:off x="4209" y="1168"/>
              <a:ext cx="244" cy="225"/>
            </a:xfrm>
            <a:custGeom>
              <a:avLst/>
              <a:gdLst>
                <a:gd name="T0" fmla="*/ 9 w 490"/>
                <a:gd name="T1" fmla="*/ 113 h 448"/>
                <a:gd name="T2" fmla="*/ 33 w 490"/>
                <a:gd name="T3" fmla="*/ 113 h 448"/>
                <a:gd name="T4" fmla="*/ 33 w 490"/>
                <a:gd name="T5" fmla="*/ 109 h 448"/>
                <a:gd name="T6" fmla="*/ 9 w 490"/>
                <a:gd name="T7" fmla="*/ 109 h 448"/>
                <a:gd name="T8" fmla="*/ 9 w 490"/>
                <a:gd name="T9" fmla="*/ 113 h 448"/>
                <a:gd name="T10" fmla="*/ 9 w 490"/>
                <a:gd name="T11" fmla="*/ 70 h 448"/>
                <a:gd name="T12" fmla="*/ 9 w 490"/>
                <a:gd name="T13" fmla="*/ 9 h 448"/>
                <a:gd name="T14" fmla="*/ 112 w 490"/>
                <a:gd name="T15" fmla="*/ 9 h 448"/>
                <a:gd name="T16" fmla="*/ 112 w 490"/>
                <a:gd name="T17" fmla="*/ 70 h 448"/>
                <a:gd name="T18" fmla="*/ 9 w 490"/>
                <a:gd name="T19" fmla="*/ 70 h 448"/>
                <a:gd name="T20" fmla="*/ 4 w 490"/>
                <a:gd name="T21" fmla="*/ 77 h 448"/>
                <a:gd name="T22" fmla="*/ 119 w 490"/>
                <a:gd name="T23" fmla="*/ 77 h 448"/>
                <a:gd name="T24" fmla="*/ 119 w 490"/>
                <a:gd name="T25" fmla="*/ 5 h 448"/>
                <a:gd name="T26" fmla="*/ 122 w 490"/>
                <a:gd name="T27" fmla="*/ 5 h 448"/>
                <a:gd name="T28" fmla="*/ 122 w 490"/>
                <a:gd name="T29" fmla="*/ 0 h 448"/>
                <a:gd name="T30" fmla="*/ 0 w 490"/>
                <a:gd name="T31" fmla="*/ 0 h 448"/>
                <a:gd name="T32" fmla="*/ 0 w 490"/>
                <a:gd name="T33" fmla="*/ 79 h 448"/>
                <a:gd name="T34" fmla="*/ 4 w 490"/>
                <a:gd name="T35" fmla="*/ 79 h 448"/>
                <a:gd name="T36" fmla="*/ 4 w 490"/>
                <a:gd name="T37" fmla="*/ 77 h 448"/>
                <a:gd name="T38" fmla="*/ 115 w 490"/>
                <a:gd name="T39" fmla="*/ 88 h 448"/>
                <a:gd name="T40" fmla="*/ 122 w 490"/>
                <a:gd name="T41" fmla="*/ 88 h 448"/>
                <a:gd name="T42" fmla="*/ 122 w 490"/>
                <a:gd name="T43" fmla="*/ 85 h 448"/>
                <a:gd name="T44" fmla="*/ 115 w 490"/>
                <a:gd name="T45" fmla="*/ 85 h 448"/>
                <a:gd name="T46" fmla="*/ 115 w 490"/>
                <a:gd name="T47" fmla="*/ 88 h 4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90"/>
                <a:gd name="T73" fmla="*/ 0 h 448"/>
                <a:gd name="T74" fmla="*/ 490 w 490"/>
                <a:gd name="T75" fmla="*/ 448 h 44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90" h="448">
                  <a:moveTo>
                    <a:pt x="38" y="448"/>
                  </a:moveTo>
                  <a:lnTo>
                    <a:pt x="132" y="448"/>
                  </a:lnTo>
                  <a:lnTo>
                    <a:pt x="132" y="434"/>
                  </a:lnTo>
                  <a:lnTo>
                    <a:pt x="38" y="434"/>
                  </a:lnTo>
                  <a:lnTo>
                    <a:pt x="38" y="448"/>
                  </a:lnTo>
                  <a:close/>
                  <a:moveTo>
                    <a:pt x="38" y="278"/>
                  </a:moveTo>
                  <a:lnTo>
                    <a:pt x="38" y="36"/>
                  </a:lnTo>
                  <a:lnTo>
                    <a:pt x="451" y="36"/>
                  </a:lnTo>
                  <a:lnTo>
                    <a:pt x="451" y="278"/>
                  </a:lnTo>
                  <a:lnTo>
                    <a:pt x="38" y="278"/>
                  </a:lnTo>
                  <a:close/>
                  <a:moveTo>
                    <a:pt x="19" y="305"/>
                  </a:moveTo>
                  <a:lnTo>
                    <a:pt x="479" y="305"/>
                  </a:lnTo>
                  <a:lnTo>
                    <a:pt x="479" y="19"/>
                  </a:lnTo>
                  <a:lnTo>
                    <a:pt x="490" y="19"/>
                  </a:lnTo>
                  <a:lnTo>
                    <a:pt x="490" y="0"/>
                  </a:lnTo>
                  <a:lnTo>
                    <a:pt x="0" y="0"/>
                  </a:lnTo>
                  <a:lnTo>
                    <a:pt x="0" y="312"/>
                  </a:lnTo>
                  <a:lnTo>
                    <a:pt x="19" y="312"/>
                  </a:lnTo>
                  <a:lnTo>
                    <a:pt x="19" y="305"/>
                  </a:lnTo>
                  <a:close/>
                  <a:moveTo>
                    <a:pt x="461" y="348"/>
                  </a:moveTo>
                  <a:lnTo>
                    <a:pt x="490" y="348"/>
                  </a:lnTo>
                  <a:lnTo>
                    <a:pt x="490" y="339"/>
                  </a:lnTo>
                  <a:lnTo>
                    <a:pt x="461" y="339"/>
                  </a:lnTo>
                  <a:lnTo>
                    <a:pt x="461" y="3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7" name="Rectangle 73"/>
            <p:cNvSpPr>
              <a:spLocks noChangeArrowheads="1"/>
            </p:cNvSpPr>
            <p:nvPr/>
          </p:nvSpPr>
          <p:spPr bwMode="auto">
            <a:xfrm>
              <a:off x="4227" y="1386"/>
              <a:ext cx="48" cy="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8" name="Rectangle 74"/>
            <p:cNvSpPr>
              <a:spLocks noChangeArrowheads="1"/>
            </p:cNvSpPr>
            <p:nvPr/>
          </p:nvSpPr>
          <p:spPr bwMode="auto">
            <a:xfrm>
              <a:off x="4227" y="1186"/>
              <a:ext cx="207" cy="122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79" name="Freeform 75"/>
            <p:cNvSpPr>
              <a:spLocks/>
            </p:cNvSpPr>
            <p:nvPr/>
          </p:nvSpPr>
          <p:spPr bwMode="auto">
            <a:xfrm>
              <a:off x="4209" y="1168"/>
              <a:ext cx="244" cy="157"/>
            </a:xfrm>
            <a:custGeom>
              <a:avLst/>
              <a:gdLst>
                <a:gd name="T0" fmla="*/ 4 w 490"/>
                <a:gd name="T1" fmla="*/ 77 h 312"/>
                <a:gd name="T2" fmla="*/ 119 w 490"/>
                <a:gd name="T3" fmla="*/ 77 h 312"/>
                <a:gd name="T4" fmla="*/ 119 w 490"/>
                <a:gd name="T5" fmla="*/ 5 h 312"/>
                <a:gd name="T6" fmla="*/ 122 w 490"/>
                <a:gd name="T7" fmla="*/ 5 h 312"/>
                <a:gd name="T8" fmla="*/ 122 w 490"/>
                <a:gd name="T9" fmla="*/ 0 h 312"/>
                <a:gd name="T10" fmla="*/ 0 w 490"/>
                <a:gd name="T11" fmla="*/ 0 h 312"/>
                <a:gd name="T12" fmla="*/ 0 w 490"/>
                <a:gd name="T13" fmla="*/ 79 h 312"/>
                <a:gd name="T14" fmla="*/ 4 w 490"/>
                <a:gd name="T15" fmla="*/ 79 h 312"/>
                <a:gd name="T16" fmla="*/ 4 w 490"/>
                <a:gd name="T17" fmla="*/ 77 h 3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90"/>
                <a:gd name="T28" fmla="*/ 0 h 312"/>
                <a:gd name="T29" fmla="*/ 490 w 490"/>
                <a:gd name="T30" fmla="*/ 312 h 3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90" h="312">
                  <a:moveTo>
                    <a:pt x="19" y="305"/>
                  </a:moveTo>
                  <a:lnTo>
                    <a:pt x="479" y="305"/>
                  </a:lnTo>
                  <a:lnTo>
                    <a:pt x="479" y="19"/>
                  </a:lnTo>
                  <a:lnTo>
                    <a:pt x="490" y="19"/>
                  </a:lnTo>
                  <a:lnTo>
                    <a:pt x="490" y="0"/>
                  </a:lnTo>
                  <a:lnTo>
                    <a:pt x="0" y="0"/>
                  </a:lnTo>
                  <a:lnTo>
                    <a:pt x="0" y="312"/>
                  </a:lnTo>
                  <a:lnTo>
                    <a:pt x="19" y="312"/>
                  </a:lnTo>
                  <a:lnTo>
                    <a:pt x="19" y="305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80" name="Rectangle 76"/>
            <p:cNvSpPr>
              <a:spLocks noChangeArrowheads="1"/>
            </p:cNvSpPr>
            <p:nvPr/>
          </p:nvSpPr>
          <p:spPr bwMode="auto">
            <a:xfrm>
              <a:off x="4439" y="1338"/>
              <a:ext cx="14" cy="5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81" name="Line 77"/>
            <p:cNvSpPr>
              <a:spLocks noChangeShapeType="1"/>
            </p:cNvSpPr>
            <p:nvPr/>
          </p:nvSpPr>
          <p:spPr bwMode="auto">
            <a:xfrm>
              <a:off x="4199" y="1386"/>
              <a:ext cx="264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82" name="Line 78"/>
            <p:cNvSpPr>
              <a:spLocks noChangeShapeType="1"/>
            </p:cNvSpPr>
            <p:nvPr/>
          </p:nvSpPr>
          <p:spPr bwMode="auto">
            <a:xfrm>
              <a:off x="4199" y="1393"/>
              <a:ext cx="264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3083" name="Rectangle 79"/>
            <p:cNvSpPr>
              <a:spLocks noChangeArrowheads="1"/>
            </p:cNvSpPr>
            <p:nvPr/>
          </p:nvSpPr>
          <p:spPr bwMode="auto">
            <a:xfrm>
              <a:off x="4127" y="1437"/>
              <a:ext cx="4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Entis Pro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4" name="Rectangle 85"/>
            <p:cNvSpPr>
              <a:spLocks noChangeArrowheads="1"/>
            </p:cNvSpPr>
            <p:nvPr/>
          </p:nvSpPr>
          <p:spPr bwMode="auto">
            <a:xfrm>
              <a:off x="3115" y="2974"/>
              <a:ext cx="16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811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5" name="Rectangle 86"/>
            <p:cNvSpPr>
              <a:spLocks noChangeArrowheads="1"/>
            </p:cNvSpPr>
            <p:nvPr/>
          </p:nvSpPr>
          <p:spPr bwMode="auto">
            <a:xfrm>
              <a:off x="3113" y="3087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813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6" name="Rectangle 87"/>
            <p:cNvSpPr>
              <a:spLocks noChangeArrowheads="1"/>
            </p:cNvSpPr>
            <p:nvPr/>
          </p:nvSpPr>
          <p:spPr bwMode="auto">
            <a:xfrm>
              <a:off x="3113" y="3200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854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7" name="Rectangle 88"/>
            <p:cNvSpPr>
              <a:spLocks noChangeArrowheads="1"/>
            </p:cNvSpPr>
            <p:nvPr/>
          </p:nvSpPr>
          <p:spPr bwMode="auto">
            <a:xfrm>
              <a:off x="3113" y="3313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8" name="Rectangle 89"/>
            <p:cNvSpPr>
              <a:spLocks noChangeArrowheads="1"/>
            </p:cNvSpPr>
            <p:nvPr/>
          </p:nvSpPr>
          <p:spPr bwMode="auto">
            <a:xfrm>
              <a:off x="3113" y="3426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971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89" name="Rectangle 90"/>
            <p:cNvSpPr>
              <a:spLocks noChangeArrowheads="1"/>
            </p:cNvSpPr>
            <p:nvPr/>
          </p:nvSpPr>
          <p:spPr bwMode="auto">
            <a:xfrm>
              <a:off x="3113" y="3539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0" name="Rectangle 91"/>
            <p:cNvSpPr>
              <a:spLocks noChangeArrowheads="1"/>
            </p:cNvSpPr>
            <p:nvPr/>
          </p:nvSpPr>
          <p:spPr bwMode="auto">
            <a:xfrm>
              <a:off x="4517" y="2970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862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1" name="Rectangle 92"/>
            <p:cNvSpPr>
              <a:spLocks noChangeArrowheads="1"/>
            </p:cNvSpPr>
            <p:nvPr/>
          </p:nvSpPr>
          <p:spPr bwMode="auto">
            <a:xfrm>
              <a:off x="4517" y="3083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863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2" name="Rectangle 93"/>
            <p:cNvSpPr>
              <a:spLocks noChangeArrowheads="1"/>
            </p:cNvSpPr>
            <p:nvPr/>
          </p:nvSpPr>
          <p:spPr bwMode="auto">
            <a:xfrm>
              <a:off x="4517" y="3196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864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3" name="Rectangle 94"/>
            <p:cNvSpPr>
              <a:spLocks noChangeArrowheads="1"/>
            </p:cNvSpPr>
            <p:nvPr/>
          </p:nvSpPr>
          <p:spPr bwMode="auto">
            <a:xfrm>
              <a:off x="4517" y="3308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865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4" name="Rectangle 95"/>
            <p:cNvSpPr>
              <a:spLocks noChangeArrowheads="1"/>
            </p:cNvSpPr>
            <p:nvPr/>
          </p:nvSpPr>
          <p:spPr bwMode="auto">
            <a:xfrm>
              <a:off x="4517" y="3422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5" name="Rectangle 96"/>
            <p:cNvSpPr>
              <a:spLocks noChangeArrowheads="1"/>
            </p:cNvSpPr>
            <p:nvPr/>
          </p:nvSpPr>
          <p:spPr bwMode="auto">
            <a:xfrm>
              <a:off x="4517" y="3534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878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96" name="Rectangle 97"/>
            <p:cNvSpPr>
              <a:spLocks noChangeArrowheads="1"/>
            </p:cNvSpPr>
            <p:nvPr/>
          </p:nvSpPr>
          <p:spPr bwMode="auto">
            <a:xfrm>
              <a:off x="4517" y="3648"/>
              <a:ext cx="17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/>
                <a:t>977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3097" name="Picture 5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85" y="2320"/>
              <a:ext cx="389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98" name="Line 98"/>
            <p:cNvSpPr>
              <a:spLocks noChangeShapeType="1"/>
            </p:cNvSpPr>
            <p:nvPr/>
          </p:nvSpPr>
          <p:spPr bwMode="auto">
            <a:xfrm flipV="1">
              <a:off x="3654" y="2868"/>
              <a:ext cx="0" cy="16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099" name="Line 99"/>
            <p:cNvSpPr>
              <a:spLocks noChangeShapeType="1"/>
            </p:cNvSpPr>
            <p:nvPr/>
          </p:nvSpPr>
          <p:spPr bwMode="auto">
            <a:xfrm flipH="1">
              <a:off x="4092" y="1242"/>
              <a:ext cx="78" cy="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0" name="Line 100"/>
            <p:cNvSpPr>
              <a:spLocks noChangeShapeType="1"/>
            </p:cNvSpPr>
            <p:nvPr/>
          </p:nvSpPr>
          <p:spPr bwMode="auto">
            <a:xfrm>
              <a:off x="4092" y="1248"/>
              <a:ext cx="0" cy="51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1" name="Line 101"/>
            <p:cNvSpPr>
              <a:spLocks noChangeShapeType="1"/>
            </p:cNvSpPr>
            <p:nvPr/>
          </p:nvSpPr>
          <p:spPr bwMode="auto">
            <a:xfrm>
              <a:off x="4092" y="1968"/>
              <a:ext cx="0" cy="35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2" name="Line 102"/>
            <p:cNvSpPr>
              <a:spLocks noChangeShapeType="1"/>
            </p:cNvSpPr>
            <p:nvPr/>
          </p:nvSpPr>
          <p:spPr bwMode="auto">
            <a:xfrm>
              <a:off x="4098" y="2508"/>
              <a:ext cx="0" cy="7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3" name="Line 103"/>
            <p:cNvSpPr>
              <a:spLocks noChangeShapeType="1"/>
            </p:cNvSpPr>
            <p:nvPr/>
          </p:nvSpPr>
          <p:spPr bwMode="auto">
            <a:xfrm>
              <a:off x="3654" y="2868"/>
              <a:ext cx="44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4" name="Line 104"/>
            <p:cNvSpPr>
              <a:spLocks noChangeShapeType="1"/>
            </p:cNvSpPr>
            <p:nvPr/>
          </p:nvSpPr>
          <p:spPr bwMode="auto">
            <a:xfrm flipV="1">
              <a:off x="3876" y="3018"/>
              <a:ext cx="0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5" name="Line 105"/>
            <p:cNvSpPr>
              <a:spLocks noChangeShapeType="1"/>
            </p:cNvSpPr>
            <p:nvPr/>
          </p:nvSpPr>
          <p:spPr bwMode="auto">
            <a:xfrm>
              <a:off x="3876" y="3018"/>
              <a:ext cx="22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6" name="Line 106"/>
            <p:cNvSpPr>
              <a:spLocks noChangeShapeType="1"/>
            </p:cNvSpPr>
            <p:nvPr/>
          </p:nvSpPr>
          <p:spPr bwMode="auto">
            <a:xfrm flipV="1">
              <a:off x="1446" y="2886"/>
              <a:ext cx="0" cy="15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7" name="Line 107"/>
            <p:cNvSpPr>
              <a:spLocks noChangeShapeType="1"/>
            </p:cNvSpPr>
            <p:nvPr/>
          </p:nvSpPr>
          <p:spPr bwMode="auto">
            <a:xfrm>
              <a:off x="1446" y="2886"/>
              <a:ext cx="45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8" name="Line 108"/>
            <p:cNvSpPr>
              <a:spLocks noChangeShapeType="1"/>
            </p:cNvSpPr>
            <p:nvPr/>
          </p:nvSpPr>
          <p:spPr bwMode="auto">
            <a:xfrm flipV="1">
              <a:off x="1668" y="2988"/>
              <a:ext cx="0" cy="1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3109" name="Line 109"/>
            <p:cNvSpPr>
              <a:spLocks noChangeShapeType="1"/>
            </p:cNvSpPr>
            <p:nvPr/>
          </p:nvSpPr>
          <p:spPr bwMode="auto">
            <a:xfrm>
              <a:off x="1668" y="2988"/>
              <a:ext cx="23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Enraf Emulation</a:t>
            </a:r>
            <a:endParaRPr lang="sv-SE" dirty="0"/>
          </a:p>
        </p:txBody>
      </p:sp>
      <p:sp>
        <p:nvSpPr>
          <p:cNvPr id="4403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mtClean="0"/>
              <a:t>Rex can emulate</a:t>
            </a:r>
          </a:p>
          <a:p>
            <a:pPr lvl="1"/>
            <a:r>
              <a:rPr lang="sv-SE" smtClean="0"/>
              <a:t>811</a:t>
            </a:r>
          </a:p>
          <a:p>
            <a:pPr lvl="1"/>
            <a:r>
              <a:rPr lang="sv-SE" smtClean="0"/>
              <a:t>813</a:t>
            </a:r>
          </a:p>
          <a:p>
            <a:pPr lvl="1"/>
            <a:r>
              <a:rPr lang="sv-SE" smtClean="0"/>
              <a:t>854</a:t>
            </a:r>
          </a:p>
          <a:p>
            <a:pPr lvl="1"/>
            <a:r>
              <a:rPr lang="sv-SE" smtClean="0"/>
              <a:t>872</a:t>
            </a:r>
          </a:p>
          <a:p>
            <a:pPr lvl="1"/>
            <a:r>
              <a:rPr lang="sv-SE" smtClean="0"/>
              <a:t>873</a:t>
            </a:r>
          </a:p>
          <a:p>
            <a:pPr lvl="2"/>
            <a:r>
              <a:rPr lang="sv-SE" smtClean="0"/>
              <a:t>All GPU protocols</a:t>
            </a:r>
          </a:p>
        </p:txBody>
      </p:sp>
      <p:sp>
        <p:nvSpPr>
          <p:cNvPr id="44036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smtClean="0"/>
              <a:t>Transmitter variables</a:t>
            </a:r>
          </a:p>
          <a:p>
            <a:pPr lvl="1"/>
            <a:r>
              <a:rPr lang="sv-SE" smtClean="0"/>
              <a:t>Level</a:t>
            </a:r>
          </a:p>
          <a:p>
            <a:pPr lvl="1"/>
            <a:r>
              <a:rPr lang="sv-SE" smtClean="0"/>
              <a:t>Temp</a:t>
            </a:r>
          </a:p>
          <a:p>
            <a:pPr lvl="1"/>
            <a:r>
              <a:rPr lang="sv-SE" smtClean="0"/>
              <a:t>Pressure</a:t>
            </a:r>
          </a:p>
          <a:p>
            <a:pPr lvl="1"/>
            <a:r>
              <a:rPr lang="sv-SE" smtClean="0"/>
              <a:t>Status</a:t>
            </a:r>
          </a:p>
          <a:p>
            <a:pPr lvl="1"/>
            <a:r>
              <a:rPr lang="sv-SE" smtClean="0"/>
              <a:t>Density</a:t>
            </a:r>
          </a:p>
          <a:p>
            <a:pPr lvl="1"/>
            <a:r>
              <a:rPr lang="sv-SE" smtClean="0"/>
              <a:t>Relay </a:t>
            </a:r>
          </a:p>
          <a:p>
            <a:pPr lvl="1"/>
            <a:r>
              <a:rPr lang="sv-SE" smtClean="0"/>
              <a:t>Water interface</a:t>
            </a:r>
          </a:p>
        </p:txBody>
      </p:sp>
      <p:sp>
        <p:nvSpPr>
          <p:cNvPr id="4403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3C4419-4180-4814-960A-D7C978E8527C}" type="slidenum">
              <a:rPr lang="en-US" smtClean="0">
                <a:latin typeface="Arial" pitchFamily="34" charset="0"/>
              </a:rPr>
              <a:pPr/>
              <a:t>49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1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115615" y="3717032"/>
            <a:ext cx="3599259" cy="1959482"/>
          </a:xfr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Electrical Interface</a:t>
            </a:r>
          </a:p>
        </p:txBody>
      </p:sp>
      <p:sp>
        <p:nvSpPr>
          <p:cNvPr id="4101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RS232</a:t>
            </a:r>
          </a:p>
          <a:p>
            <a:pPr lvl="1"/>
            <a:r>
              <a:rPr lang="sv-SE" sz="2000" smtClean="0"/>
              <a:t>Point to Point Interface</a:t>
            </a:r>
          </a:p>
          <a:p>
            <a:pPr lvl="1"/>
            <a:r>
              <a:rPr lang="sv-SE" sz="2000" smtClean="0"/>
              <a:t>Full duplex</a:t>
            </a:r>
          </a:p>
          <a:p>
            <a:pPr lvl="1"/>
            <a:r>
              <a:rPr lang="sv-SE" sz="2000" smtClean="0"/>
              <a:t>Max 15m, 115200 baud</a:t>
            </a:r>
          </a:p>
          <a:p>
            <a:pPr lvl="1"/>
            <a:r>
              <a:rPr lang="sv-SE" sz="2000" smtClean="0"/>
              <a:t>Easily disturbed</a:t>
            </a:r>
          </a:p>
          <a:p>
            <a:pPr lvl="1"/>
            <a:r>
              <a:rPr lang="sv-SE" sz="2000" smtClean="0"/>
              <a:t>Not suitable for fieldbus</a:t>
            </a:r>
          </a:p>
        </p:txBody>
      </p:sp>
      <p:pic>
        <p:nvPicPr>
          <p:cNvPr id="410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410200" y="1127125"/>
            <a:ext cx="3295650" cy="2344738"/>
          </a:xfrm>
          <a:noFill/>
        </p:spPr>
      </p:pic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5357813" y="3571875"/>
          <a:ext cx="3460750" cy="2041525"/>
        </p:xfrm>
        <a:graphic>
          <a:graphicData uri="http://schemas.openxmlformats.org/presentationml/2006/ole">
            <p:oleObj spid="_x0000_s4098" name="Bitmap Image" r:id="rId6" imgW="3333333" imgH="1600000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REX in an Enraf system </a:t>
            </a:r>
          </a:p>
        </p:txBody>
      </p:sp>
      <p:graphicFrame>
        <p:nvGraphicFramePr>
          <p:cNvPr id="34" name="Object 2"/>
          <p:cNvGraphicFramePr>
            <a:graphicFrameLocks noChangeAspect="1"/>
          </p:cNvGraphicFramePr>
          <p:nvPr/>
        </p:nvGraphicFramePr>
        <p:xfrm>
          <a:off x="7850188" y="1666875"/>
          <a:ext cx="666750" cy="1935163"/>
        </p:xfrm>
        <a:graphic>
          <a:graphicData uri="http://schemas.openxmlformats.org/presentationml/2006/ole">
            <p:oleObj spid="_x0000_s80898" name="Bitmap Image" r:id="rId4" imgW="1476190" imgH="3952381" progId="PBrush">
              <p:embed/>
            </p:oleObj>
          </a:graphicData>
        </a:graphic>
      </p:graphicFrame>
      <p:pic>
        <p:nvPicPr>
          <p:cNvPr id="922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4563" y="2414588"/>
            <a:ext cx="508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3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4300" y="1816100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285750" y="1450975"/>
            <a:ext cx="14160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r>
              <a:rPr lang="en-US" sz="1000" b="0" dirty="0">
                <a:solidFill>
                  <a:schemeClr val="tx1"/>
                </a:solidFill>
                <a:latin typeface="+mj-lt"/>
              </a:rPr>
              <a:t>Enraf  PC SW Entis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662113" y="1320800"/>
          <a:ext cx="1341437" cy="1216025"/>
        </p:xfrm>
        <a:graphic>
          <a:graphicData uri="http://schemas.openxmlformats.org/presentationml/2006/ole">
            <p:oleObj spid="_x0000_s80899" name="Bitmap Image" r:id="rId7" imgW="933580" imgH="781159" progId="PBrush">
              <p:embed/>
            </p:oleObj>
          </a:graphicData>
        </a:graphic>
      </p:graphicFrame>
      <p:pic>
        <p:nvPicPr>
          <p:cNvPr id="9224" name="Picture 5" descr="servogenomskär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51550" y="4594225"/>
            <a:ext cx="8636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6" descr="Rex smal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00938" y="1192213"/>
            <a:ext cx="1476375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Line 8"/>
          <p:cNvSpPr>
            <a:spLocks noChangeShapeType="1"/>
          </p:cNvSpPr>
          <p:nvPr/>
        </p:nvSpPr>
        <p:spPr bwMode="auto">
          <a:xfrm>
            <a:off x="2543175" y="1962150"/>
            <a:ext cx="145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27" name="Line 9"/>
          <p:cNvSpPr>
            <a:spLocks noChangeShapeType="1"/>
          </p:cNvSpPr>
          <p:nvPr/>
        </p:nvSpPr>
        <p:spPr bwMode="auto">
          <a:xfrm>
            <a:off x="4724400" y="1981200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28" name="Line 10"/>
          <p:cNvSpPr>
            <a:spLocks noChangeShapeType="1"/>
          </p:cNvSpPr>
          <p:nvPr/>
        </p:nvSpPr>
        <p:spPr bwMode="auto">
          <a:xfrm flipH="1">
            <a:off x="5334000" y="26511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29" name="Line 11"/>
          <p:cNvSpPr>
            <a:spLocks noChangeShapeType="1"/>
          </p:cNvSpPr>
          <p:nvPr/>
        </p:nvSpPr>
        <p:spPr bwMode="auto">
          <a:xfrm flipH="1">
            <a:off x="5334000" y="5029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9230" name="Line 12"/>
          <p:cNvSpPr>
            <a:spLocks noChangeShapeType="1"/>
          </p:cNvSpPr>
          <p:nvPr/>
        </p:nvSpPr>
        <p:spPr bwMode="auto">
          <a:xfrm>
            <a:off x="5334000" y="19812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4150" y="2819400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3471863" y="1973263"/>
            <a:ext cx="0" cy="10890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3484563" y="3062288"/>
            <a:ext cx="561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9234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7875" y="4376738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25" y="4389438"/>
            <a:ext cx="490538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6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7413" y="436562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7" name="Line 21"/>
          <p:cNvSpPr>
            <a:spLocks noChangeShapeType="1"/>
          </p:cNvSpPr>
          <p:nvPr/>
        </p:nvSpPr>
        <p:spPr bwMode="auto">
          <a:xfrm flipH="1">
            <a:off x="4500563" y="3286125"/>
            <a:ext cx="0" cy="785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12144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3320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3546475" y="4071938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211263" y="4071938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3576638" y="158115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3657600" y="2597150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1190625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tx1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240338" y="5643563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Enraf 854 Servo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Mechanical change</a:t>
            </a:r>
            <a:endParaRPr lang="sv-SE" dirty="0"/>
          </a:p>
        </p:txBody>
      </p:sp>
      <p:sp>
        <p:nvSpPr>
          <p:cNvPr id="4505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mtClean="0"/>
              <a:t>Tank connection might need to be modified</a:t>
            </a:r>
          </a:p>
          <a:p>
            <a:r>
              <a:rPr lang="sv-SE" smtClean="0"/>
              <a:t>Depends on antenna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36A69C-3CEA-4A67-A422-A52180028493}" type="slidenum">
              <a:rPr lang="en-US" smtClean="0">
                <a:latin typeface="Arial" pitchFamily="34" charset="0"/>
              </a:rPr>
              <a:pPr/>
              <a:t>51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45061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429125" y="1812925"/>
            <a:ext cx="4486275" cy="306705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Electrical Connection</a:t>
            </a:r>
            <a:endParaRPr lang="sv-SE" dirty="0"/>
          </a:p>
        </p:txBody>
      </p:sp>
      <p:sp>
        <p:nvSpPr>
          <p:cNvPr id="4608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Same cabling used</a:t>
            </a:r>
          </a:p>
          <a:p>
            <a:pPr lvl="1"/>
            <a:r>
              <a:rPr lang="sv-SE" sz="2000" smtClean="0"/>
              <a:t>Power</a:t>
            </a:r>
          </a:p>
          <a:p>
            <a:pPr lvl="1"/>
            <a:r>
              <a:rPr lang="sv-SE" sz="2000" smtClean="0"/>
              <a:t>Bus</a:t>
            </a:r>
          </a:p>
          <a:p>
            <a:r>
              <a:rPr lang="sv-SE" sz="2400" smtClean="0"/>
              <a:t>Enraf bus</a:t>
            </a:r>
          </a:p>
          <a:p>
            <a:pPr lvl="1"/>
            <a:r>
              <a:rPr lang="sv-SE" sz="2000" smtClean="0"/>
              <a:t>BPM (Bi Phase Mark)</a:t>
            </a:r>
          </a:p>
          <a:p>
            <a:pPr lvl="2"/>
            <a:r>
              <a:rPr lang="sv-SE" sz="1800" smtClean="0"/>
              <a:t>2 wire bus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216EC1-86E4-4984-BA37-A1CB8FD8F260}" type="slidenum">
              <a:rPr lang="en-US" smtClean="0">
                <a:latin typeface="Arial" pitchFamily="34" charset="0"/>
              </a:rPr>
              <a:pPr/>
              <a:t>52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75" y="2214563"/>
            <a:ext cx="4976813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875" y="3638550"/>
            <a:ext cx="2892425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Multi FCC Setup</a:t>
            </a:r>
            <a:endParaRPr lang="sv-SE" dirty="0"/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Use Input Register #1152 to verify correct identification</a:t>
            </a:r>
          </a:p>
          <a:p>
            <a:pPr lvl="1"/>
            <a:r>
              <a:rPr lang="sv-SE" sz="2000" smtClean="0"/>
              <a:t>Bit 0 = Enraf Emulation</a:t>
            </a: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1F3103-4A01-4E2B-BA20-46DFD3DF2717}" type="slidenum">
              <a:rPr lang="en-US" smtClean="0">
                <a:latin typeface="Arial" pitchFamily="34" charset="0"/>
              </a:rPr>
              <a:pPr/>
              <a:t>53</a:t>
            </a:fld>
            <a:endParaRPr lang="en-US" dirty="0" smtClean="0">
              <a:latin typeface="Arial" pitchFamily="34" charset="0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690688" y="2206625"/>
          <a:ext cx="5738812" cy="3722688"/>
        </p:xfrm>
        <a:graphic>
          <a:graphicData uri="http://schemas.openxmlformats.org/presentationml/2006/ole">
            <p:oleObj spid="_x0000_s81922" name="Bitmap Image" r:id="rId3" imgW="7219048" imgH="4323810" progId="PBrush">
              <p:embed/>
            </p:oleObj>
          </a:graphicData>
        </a:graphic>
      </p:graphicFrame>
      <p:sp>
        <p:nvSpPr>
          <p:cNvPr id="10246" name="Rectangle 4"/>
          <p:cNvSpPr>
            <a:spLocks noChangeArrowheads="1"/>
          </p:cNvSpPr>
          <p:nvPr/>
        </p:nvSpPr>
        <p:spPr bwMode="auto">
          <a:xfrm>
            <a:off x="5770563" y="4398963"/>
            <a:ext cx="1092200" cy="45085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0247" name="Text Box 13"/>
          <p:cNvSpPr txBox="1">
            <a:spLocks noChangeArrowheads="1"/>
          </p:cNvSpPr>
          <p:nvPr/>
        </p:nvSpPr>
        <p:spPr bwMode="auto">
          <a:xfrm>
            <a:off x="5153025" y="2908300"/>
            <a:ext cx="1379538" cy="8350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itchFamily="18" charset="0"/>
              </a:rPr>
              <a:t>Gain ctrl</a:t>
            </a:r>
          </a:p>
          <a:p>
            <a:r>
              <a:rPr lang="en-GB" dirty="0">
                <a:solidFill>
                  <a:schemeClr val="tx1"/>
                </a:solidFill>
                <a:latin typeface="Times New Roman" pitchFamily="18" charset="0"/>
              </a:rPr>
              <a:t>Jumpers</a:t>
            </a:r>
            <a:endParaRPr lang="sv-SE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48" name="Line 14"/>
          <p:cNvSpPr>
            <a:spLocks noChangeShapeType="1"/>
          </p:cNvSpPr>
          <p:nvPr/>
        </p:nvSpPr>
        <p:spPr bwMode="auto">
          <a:xfrm flipH="1" flipV="1">
            <a:off x="3314700" y="2595563"/>
            <a:ext cx="1876425" cy="46355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249" name="Line 17"/>
          <p:cNvSpPr>
            <a:spLocks noChangeShapeType="1"/>
          </p:cNvSpPr>
          <p:nvPr/>
        </p:nvSpPr>
        <p:spPr bwMode="auto">
          <a:xfrm flipH="1">
            <a:off x="4249738" y="3492500"/>
            <a:ext cx="925512" cy="2333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Configure REX in a Enraf system </a:t>
            </a:r>
          </a:p>
        </p:txBody>
      </p:sp>
      <p:pic>
        <p:nvPicPr>
          <p:cNvPr id="11268" name="Picture 36" descr="rex_3930.jpg">
            <a:hlinkClick r:id="rId4"/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7572375" y="1143000"/>
            <a:ext cx="1571625" cy="1905000"/>
          </a:xfrm>
        </p:spPr>
      </p:pic>
      <p:pic>
        <p:nvPicPr>
          <p:cNvPr id="11269" name="Picture 1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6221413" y="2308225"/>
            <a:ext cx="508000" cy="1666875"/>
          </a:xfrm>
          <a:noFill/>
        </p:spPr>
      </p:pic>
      <p:pic>
        <p:nvPicPr>
          <p:cNvPr id="11270" name="Picture 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1150" y="1735138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500063" y="1357313"/>
            <a:ext cx="1398587" cy="62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r>
              <a:rPr lang="en-US" sz="1000" b="0" dirty="0">
                <a:solidFill>
                  <a:schemeClr val="accent4"/>
                </a:solidFill>
                <a:latin typeface="+mj-lt"/>
              </a:rPr>
              <a:t>Enraf  PC SW Entis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858963" y="1227138"/>
          <a:ext cx="1341437" cy="1216025"/>
        </p:xfrm>
        <a:graphic>
          <a:graphicData uri="http://schemas.openxmlformats.org/presentationml/2006/ole">
            <p:oleObj spid="_x0000_s82946" name="Bitmap Image" r:id="rId8" imgW="933580" imgH="781159" progId="PBrush">
              <p:embed/>
            </p:oleObj>
          </a:graphicData>
        </a:graphic>
      </p:graphicFrame>
      <p:pic>
        <p:nvPicPr>
          <p:cNvPr id="11272" name="Picture 5" descr="servogenomskärn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24588" y="4360863"/>
            <a:ext cx="1120775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Line 8"/>
          <p:cNvSpPr>
            <a:spLocks noChangeShapeType="1"/>
          </p:cNvSpPr>
          <p:nvPr/>
        </p:nvSpPr>
        <p:spPr bwMode="auto">
          <a:xfrm>
            <a:off x="2740025" y="1868488"/>
            <a:ext cx="145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274" name="Line 9"/>
          <p:cNvSpPr>
            <a:spLocks noChangeShapeType="1"/>
          </p:cNvSpPr>
          <p:nvPr/>
        </p:nvSpPr>
        <p:spPr bwMode="auto">
          <a:xfrm>
            <a:off x="4921250" y="1887538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275" name="Line 10"/>
          <p:cNvSpPr>
            <a:spLocks noChangeShapeType="1"/>
          </p:cNvSpPr>
          <p:nvPr/>
        </p:nvSpPr>
        <p:spPr bwMode="auto">
          <a:xfrm flipH="1">
            <a:off x="5530850" y="2557463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276" name="Line 11"/>
          <p:cNvSpPr>
            <a:spLocks noChangeShapeType="1"/>
          </p:cNvSpPr>
          <p:nvPr/>
        </p:nvSpPr>
        <p:spPr bwMode="auto">
          <a:xfrm flipH="1">
            <a:off x="5530850" y="49355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277" name="Line 12"/>
          <p:cNvSpPr>
            <a:spLocks noChangeShapeType="1"/>
          </p:cNvSpPr>
          <p:nvPr/>
        </p:nvSpPr>
        <p:spPr bwMode="auto">
          <a:xfrm>
            <a:off x="5530850" y="1887538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11278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2725738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9" name="Line 16"/>
          <p:cNvSpPr>
            <a:spLocks noChangeShapeType="1"/>
          </p:cNvSpPr>
          <p:nvPr/>
        </p:nvSpPr>
        <p:spPr bwMode="auto">
          <a:xfrm>
            <a:off x="3668713" y="1879600"/>
            <a:ext cx="0" cy="10890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280" name="Line 17"/>
          <p:cNvSpPr>
            <a:spLocks noChangeShapeType="1"/>
          </p:cNvSpPr>
          <p:nvPr/>
        </p:nvSpPr>
        <p:spPr bwMode="auto">
          <a:xfrm>
            <a:off x="3681413" y="2968625"/>
            <a:ext cx="561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11281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44725" y="453707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2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82975" y="4549775"/>
            <a:ext cx="490538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3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84263" y="4525963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4" name="Line 21"/>
          <p:cNvSpPr>
            <a:spLocks noChangeShapeType="1"/>
          </p:cNvSpPr>
          <p:nvPr/>
        </p:nvSpPr>
        <p:spPr bwMode="auto">
          <a:xfrm>
            <a:off x="4673600" y="3171825"/>
            <a:ext cx="0" cy="1060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285" name="Line 22"/>
          <p:cNvSpPr>
            <a:spLocks noChangeShapeType="1"/>
          </p:cNvSpPr>
          <p:nvPr/>
        </p:nvSpPr>
        <p:spPr bwMode="auto">
          <a:xfrm>
            <a:off x="1395413" y="4237038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286" name="Line 23"/>
          <p:cNvSpPr>
            <a:spLocks noChangeShapeType="1"/>
          </p:cNvSpPr>
          <p:nvPr/>
        </p:nvSpPr>
        <p:spPr bwMode="auto">
          <a:xfrm>
            <a:off x="2528888" y="4237038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287" name="Line 24"/>
          <p:cNvSpPr>
            <a:spLocks noChangeShapeType="1"/>
          </p:cNvSpPr>
          <p:nvPr/>
        </p:nvSpPr>
        <p:spPr bwMode="auto">
          <a:xfrm>
            <a:off x="3743325" y="4251325"/>
            <a:ext cx="0" cy="3476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1288" name="Line 25"/>
          <p:cNvSpPr>
            <a:spLocks noChangeShapeType="1"/>
          </p:cNvSpPr>
          <p:nvPr/>
        </p:nvSpPr>
        <p:spPr bwMode="auto">
          <a:xfrm>
            <a:off x="1393825" y="4232275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3773488" y="1487488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3854450" y="2503488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1387475" y="5948363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Enraf 873 SmartRadar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191125" y="5916613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accent4"/>
                </a:solidFill>
                <a:latin typeface="+mj-lt"/>
              </a:rPr>
              <a:t>Enraf 854 Servo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5737225" y="1763713"/>
            <a:ext cx="87313" cy="2143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 flipH="1">
            <a:off x="5738813" y="1779588"/>
            <a:ext cx="101600" cy="2000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Configure REX in a Enraf system</a:t>
            </a:r>
          </a:p>
        </p:txBody>
      </p:sp>
      <p:sp>
        <p:nvSpPr>
          <p:cNvPr id="47107" name="Content Placeholder 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During configuration disconnect the field bus from the CIU and connect the EBM to the field bus</a:t>
            </a:r>
          </a:p>
        </p:txBody>
      </p:sp>
      <p:pic>
        <p:nvPicPr>
          <p:cNvPr id="47108" name="Picture 26" descr="rex_3930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2425" y="2273300"/>
            <a:ext cx="14414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8325" y="4875213"/>
            <a:ext cx="1254125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Line 5"/>
          <p:cNvSpPr>
            <a:spLocks noChangeShapeType="1"/>
          </p:cNvSpPr>
          <p:nvPr/>
        </p:nvSpPr>
        <p:spPr bwMode="auto">
          <a:xfrm flipH="1">
            <a:off x="5735638" y="3000375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1" name="Line 6"/>
          <p:cNvSpPr>
            <a:spLocks noChangeShapeType="1"/>
          </p:cNvSpPr>
          <p:nvPr/>
        </p:nvSpPr>
        <p:spPr bwMode="auto">
          <a:xfrm>
            <a:off x="2078038" y="38385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2" name="Line 7"/>
          <p:cNvSpPr>
            <a:spLocks noChangeShapeType="1"/>
          </p:cNvSpPr>
          <p:nvPr/>
        </p:nvSpPr>
        <p:spPr bwMode="auto">
          <a:xfrm>
            <a:off x="2078038" y="513397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4364038" y="51292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5888038" y="3000375"/>
            <a:ext cx="0" cy="2100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5957888" y="4048125"/>
            <a:ext cx="355600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>
              <a:defRPr/>
            </a:pPr>
            <a:r>
              <a:rPr lang="en-US" sz="1000" b="0" dirty="0">
                <a:latin typeface="+mj-lt"/>
              </a:rPr>
              <a:t>FB</a:t>
            </a:r>
          </a:p>
        </p:txBody>
      </p: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1150938" y="4405313"/>
            <a:ext cx="1079500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defRPr/>
            </a:pPr>
            <a:r>
              <a:rPr lang="en-US" sz="1000" b="0" dirty="0">
                <a:solidFill>
                  <a:schemeClr val="tx1"/>
                </a:solidFill>
                <a:latin typeface="+mj-lt"/>
              </a:rPr>
              <a:t>RS-232</a:t>
            </a:r>
          </a:p>
        </p:txBody>
      </p:sp>
      <p:sp>
        <p:nvSpPr>
          <p:cNvPr id="47117" name="Line 14"/>
          <p:cNvSpPr>
            <a:spLocks noChangeShapeType="1"/>
          </p:cNvSpPr>
          <p:nvPr/>
        </p:nvSpPr>
        <p:spPr bwMode="auto">
          <a:xfrm>
            <a:off x="5688013" y="2890838"/>
            <a:ext cx="85725" cy="2143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7118" name="Line 15"/>
          <p:cNvSpPr>
            <a:spLocks noChangeShapeType="1"/>
          </p:cNvSpPr>
          <p:nvPr/>
        </p:nvSpPr>
        <p:spPr bwMode="auto">
          <a:xfrm flipH="1">
            <a:off x="5689600" y="2906713"/>
            <a:ext cx="100013" cy="2000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47119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2688" y="2601913"/>
            <a:ext cx="1911350" cy="126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 Box 20"/>
          <p:cNvSpPr txBox="1">
            <a:spLocks noChangeArrowheads="1"/>
          </p:cNvSpPr>
          <p:nvPr/>
        </p:nvSpPr>
        <p:spPr bwMode="auto">
          <a:xfrm>
            <a:off x="3978275" y="2600325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b="0">
                <a:solidFill>
                  <a:schemeClr val="tx1"/>
                </a:solidFill>
                <a:latin typeface="+mj-lt"/>
              </a:rPr>
              <a:t>CIU Prime</a:t>
            </a:r>
            <a:endParaRPr lang="en-US" sz="1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7121" name="Picture 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30700" y="2824163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2" name="Line 22"/>
          <p:cNvSpPr>
            <a:spLocks noChangeShapeType="1"/>
          </p:cNvSpPr>
          <p:nvPr/>
        </p:nvSpPr>
        <p:spPr bwMode="auto">
          <a:xfrm>
            <a:off x="5146675" y="3008313"/>
            <a:ext cx="3333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7123" name="Line 23"/>
          <p:cNvSpPr>
            <a:spLocks noChangeShapeType="1"/>
          </p:cNvSpPr>
          <p:nvPr/>
        </p:nvSpPr>
        <p:spPr bwMode="auto">
          <a:xfrm>
            <a:off x="5480050" y="3008313"/>
            <a:ext cx="0" cy="11176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7124" name="Line 24"/>
          <p:cNvSpPr>
            <a:spLocks noChangeShapeType="1"/>
          </p:cNvSpPr>
          <p:nvPr/>
        </p:nvSpPr>
        <p:spPr bwMode="auto">
          <a:xfrm flipH="1">
            <a:off x="3792538" y="2992438"/>
            <a:ext cx="576262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EBM</a:t>
            </a:r>
            <a:endParaRPr lang="sv-SE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RS232 to Enraf BPM converter</a:t>
            </a:r>
          </a:p>
          <a:p>
            <a:pPr lvl="1"/>
            <a:r>
              <a:rPr lang="sv-SE" sz="1800" smtClean="0"/>
              <a:t>For configuration of Rex gauge over Enraf bus</a:t>
            </a:r>
          </a:p>
          <a:p>
            <a:pPr lvl="1"/>
            <a:r>
              <a:rPr lang="sv-SE" sz="1800" smtClean="0"/>
              <a:t>Direct connection of Enraf gauges (up to 10 pc)</a:t>
            </a:r>
          </a:p>
          <a:p>
            <a:r>
              <a:rPr lang="sv-SE" sz="2000" smtClean="0"/>
              <a:t>2 switches</a:t>
            </a:r>
          </a:p>
          <a:p>
            <a:pPr lvl="1"/>
            <a:r>
              <a:rPr lang="sv-SE" sz="1800" smtClean="0"/>
              <a:t>Mode: Modbus/Normal (Enraf)</a:t>
            </a:r>
          </a:p>
          <a:p>
            <a:pPr lvl="1"/>
            <a:r>
              <a:rPr lang="sv-SE" sz="1800" smtClean="0"/>
              <a:t>Baud rate: 1200 / 2400</a:t>
            </a:r>
          </a:p>
          <a:p>
            <a:r>
              <a:rPr lang="sv-SE" sz="2000" smtClean="0"/>
              <a:t>Signal gain control via internal jumpers</a:t>
            </a:r>
          </a:p>
          <a:p>
            <a:pPr lvl="1"/>
            <a:r>
              <a:rPr lang="sv-SE" sz="1800" smtClean="0"/>
              <a:t>10%</a:t>
            </a:r>
          </a:p>
          <a:p>
            <a:pPr lvl="1"/>
            <a:r>
              <a:rPr lang="sv-SE" sz="1800" smtClean="0"/>
              <a:t>35%</a:t>
            </a:r>
          </a:p>
          <a:p>
            <a:pPr lvl="1"/>
            <a:r>
              <a:rPr lang="sv-SE" sz="1800" smtClean="0"/>
              <a:t>100%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9C5FB2-135C-42A2-97BD-9999F015B029}" type="slidenum">
              <a:rPr lang="en-US" smtClean="0">
                <a:latin typeface="Arial" pitchFamily="34" charset="0"/>
              </a:rPr>
              <a:pPr/>
              <a:t>56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481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38" y="2857500"/>
            <a:ext cx="29083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6954838" y="5392738"/>
            <a:ext cx="1189037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PC Connector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48135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7573169" y="5001419"/>
            <a:ext cx="857250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5740400" y="5249863"/>
            <a:ext cx="183197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1200/2400 baud switch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48137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7072312" y="4929188"/>
            <a:ext cx="71437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4929188" y="5035550"/>
            <a:ext cx="211772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Modbus/Normal (Enraf) switch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48139" name="Straight Arrow Connector 13"/>
          <p:cNvCxnSpPr>
            <a:cxnSpLocks noChangeShapeType="1"/>
          </p:cNvCxnSpPr>
          <p:nvPr/>
        </p:nvCxnSpPr>
        <p:spPr bwMode="auto">
          <a:xfrm rot="16200000" flipV="1">
            <a:off x="6679406" y="4822032"/>
            <a:ext cx="50006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6500813" y="2106613"/>
            <a:ext cx="1000125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000" b="0" dirty="0">
                <a:solidFill>
                  <a:schemeClr val="accent4"/>
                </a:solidFill>
                <a:latin typeface="+mj-lt"/>
              </a:rPr>
              <a:t>Fieldbus</a:t>
            </a:r>
            <a:endParaRPr lang="en-US" sz="1000" b="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48141" name="Straight Arrow Connector 18"/>
          <p:cNvCxnSpPr>
            <a:cxnSpLocks noChangeShapeType="1"/>
          </p:cNvCxnSpPr>
          <p:nvPr/>
        </p:nvCxnSpPr>
        <p:spPr bwMode="auto">
          <a:xfrm rot="5400000">
            <a:off x="6358732" y="2570956"/>
            <a:ext cx="571500" cy="1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Configure Rex in an Enraf system</a:t>
            </a:r>
            <a:endParaRPr lang="sv-SE" dirty="0"/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Rex with Enraf emulation from factory:</a:t>
            </a:r>
          </a:p>
          <a:p>
            <a:pPr lvl="1"/>
            <a:r>
              <a:rPr lang="sv-SE" sz="1800" smtClean="0"/>
              <a:t>Field bus interface: BPM (Enraf)</a:t>
            </a:r>
          </a:p>
          <a:p>
            <a:pPr lvl="1"/>
            <a:r>
              <a:rPr lang="sv-SE" sz="1800" smtClean="0"/>
              <a:t>Protocol mode: Modbus (Rosemount)</a:t>
            </a:r>
          </a:p>
          <a:p>
            <a:r>
              <a:rPr lang="sv-SE" sz="2000" smtClean="0"/>
              <a:t>Modbus mode</a:t>
            </a:r>
          </a:p>
          <a:p>
            <a:pPr lvl="1"/>
            <a:r>
              <a:rPr lang="sv-SE" sz="1800" smtClean="0"/>
              <a:t>Configure gauge</a:t>
            </a:r>
          </a:p>
          <a:p>
            <a:pPr lvl="1"/>
            <a:r>
              <a:rPr lang="sv-SE" sz="1800" smtClean="0"/>
              <a:t>Switch to Enraf mode</a:t>
            </a:r>
          </a:p>
          <a:p>
            <a:r>
              <a:rPr lang="sv-SE" sz="2000" smtClean="0"/>
              <a:t>Enraf mode</a:t>
            </a:r>
          </a:p>
          <a:p>
            <a:pPr lvl="1"/>
            <a:r>
              <a:rPr lang="sv-SE" sz="1800" smtClean="0"/>
              <a:t>Emulating specified Enraf gauge</a:t>
            </a:r>
          </a:p>
          <a:p>
            <a:pPr lvl="1"/>
            <a:r>
              <a:rPr lang="sv-SE" sz="1800" smtClean="0"/>
              <a:t>Switch to modbus mode</a:t>
            </a:r>
          </a:p>
          <a:p>
            <a:pPr>
              <a:buFont typeface="Wingdings" pitchFamily="2" charset="2"/>
              <a:buNone/>
            </a:pPr>
            <a:r>
              <a:rPr lang="sv-SE" sz="2200" smtClean="0"/>
              <a:t>Note!</a:t>
            </a:r>
          </a:p>
          <a:p>
            <a:pPr lvl="1"/>
            <a:r>
              <a:rPr lang="sv-SE" sz="1800" smtClean="0"/>
              <a:t>Modbus mode will always be active in 30 sec</a:t>
            </a:r>
            <a:br>
              <a:rPr lang="sv-SE" sz="1800" smtClean="0"/>
            </a:br>
            <a:r>
              <a:rPr lang="sv-SE" sz="1800" smtClean="0"/>
              <a:t>after powering up</a:t>
            </a: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B8D1A-34F5-4A9C-9795-CAF9431F3E1A}" type="slidenum">
              <a:rPr lang="en-US" smtClean="0">
                <a:latin typeface="Arial" pitchFamily="34" charset="0"/>
              </a:rPr>
              <a:pPr/>
              <a:t>57</a:t>
            </a:fld>
            <a:endParaRPr lang="en-US" dirty="0" smtClean="0">
              <a:latin typeface="Arial" pitchFamily="34" charset="0"/>
            </a:endParaRP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143625" y="1357313"/>
            <a:ext cx="2741613" cy="4646612"/>
            <a:chOff x="4192" y="578"/>
            <a:chExt cx="1869" cy="3186"/>
          </a:xfrm>
        </p:grpSpPr>
        <p:graphicFrame>
          <p:nvGraphicFramePr>
            <p:cNvPr id="12290" name="Object 2"/>
            <p:cNvGraphicFramePr>
              <a:graphicFrameLocks noChangeAspect="1"/>
            </p:cNvGraphicFramePr>
            <p:nvPr/>
          </p:nvGraphicFramePr>
          <p:xfrm>
            <a:off x="4302" y="1581"/>
            <a:ext cx="1114" cy="1223"/>
          </p:xfrm>
          <a:graphic>
            <a:graphicData uri="http://schemas.openxmlformats.org/presentationml/2006/ole">
              <p:oleObj spid="_x0000_s83970" name="Bitmap Image" r:id="rId3" imgW="1819529" imgH="1943371" progId="PBrush">
                <p:embed/>
              </p:oleObj>
            </a:graphicData>
          </a:graphic>
        </p:graphicFrame>
        <p:pic>
          <p:nvPicPr>
            <p:cNvPr id="12295" name="Picture 6" descr="Rex 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61" y="578"/>
              <a:ext cx="519" cy="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6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92" y="2978"/>
              <a:ext cx="1092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7" name="Line 14"/>
            <p:cNvSpPr>
              <a:spLocks noChangeShapeType="1"/>
            </p:cNvSpPr>
            <p:nvPr/>
          </p:nvSpPr>
          <p:spPr bwMode="auto">
            <a:xfrm flipV="1">
              <a:off x="5120" y="2763"/>
              <a:ext cx="0" cy="69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12298" name="Oval 15"/>
            <p:cNvSpPr>
              <a:spLocks noChangeArrowheads="1"/>
            </p:cNvSpPr>
            <p:nvPr/>
          </p:nvSpPr>
          <p:spPr bwMode="auto">
            <a:xfrm>
              <a:off x="4361" y="2463"/>
              <a:ext cx="466" cy="366"/>
            </a:xfrm>
            <a:prstGeom prst="ellipse">
              <a:avLst/>
            </a:prstGeom>
            <a:noFill/>
            <a:ln w="12700" algn="ctr">
              <a:solidFill>
                <a:srgbClr val="F40600"/>
              </a:solidFill>
              <a:round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12299" name="Freeform 17"/>
            <p:cNvSpPr>
              <a:spLocks/>
            </p:cNvSpPr>
            <p:nvPr/>
          </p:nvSpPr>
          <p:spPr bwMode="auto">
            <a:xfrm>
              <a:off x="4818" y="1071"/>
              <a:ext cx="1243" cy="695"/>
            </a:xfrm>
            <a:custGeom>
              <a:avLst/>
              <a:gdLst>
                <a:gd name="T0" fmla="*/ 0 w 1243"/>
                <a:gd name="T1" fmla="*/ 539 h 695"/>
                <a:gd name="T2" fmla="*/ 265 w 1243"/>
                <a:gd name="T3" fmla="*/ 410 h 695"/>
                <a:gd name="T4" fmla="*/ 613 w 1243"/>
                <a:gd name="T5" fmla="*/ 447 h 695"/>
                <a:gd name="T6" fmla="*/ 969 w 1243"/>
                <a:gd name="T7" fmla="*/ 675 h 695"/>
                <a:gd name="T8" fmla="*/ 1225 w 1243"/>
                <a:gd name="T9" fmla="*/ 328 h 695"/>
                <a:gd name="T10" fmla="*/ 860 w 1243"/>
                <a:gd name="T11" fmla="*/ 0 h 6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43"/>
                <a:gd name="T19" fmla="*/ 0 h 695"/>
                <a:gd name="T20" fmla="*/ 1243 w 1243"/>
                <a:gd name="T21" fmla="*/ 695 h 69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43" h="695">
                  <a:moveTo>
                    <a:pt x="0" y="539"/>
                  </a:moveTo>
                  <a:cubicBezTo>
                    <a:pt x="44" y="518"/>
                    <a:pt x="163" y="425"/>
                    <a:pt x="265" y="410"/>
                  </a:cubicBezTo>
                  <a:cubicBezTo>
                    <a:pt x="367" y="395"/>
                    <a:pt x="496" y="403"/>
                    <a:pt x="613" y="447"/>
                  </a:cubicBezTo>
                  <a:cubicBezTo>
                    <a:pt x="730" y="491"/>
                    <a:pt x="867" y="695"/>
                    <a:pt x="969" y="675"/>
                  </a:cubicBezTo>
                  <a:cubicBezTo>
                    <a:pt x="1071" y="655"/>
                    <a:pt x="1243" y="440"/>
                    <a:pt x="1225" y="328"/>
                  </a:cubicBezTo>
                  <a:cubicBezTo>
                    <a:pt x="1207" y="216"/>
                    <a:pt x="936" y="68"/>
                    <a:pt x="860" y="0"/>
                  </a:cubicBezTo>
                </a:path>
              </a:pathLst>
            </a:cu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Configure Rex in an Enraf system</a:t>
            </a:r>
            <a:endParaRPr lang="sv-SE" dirty="0"/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Emulation configuration menu available in WinSetup for Enraf emulation</a:t>
            </a:r>
          </a:p>
        </p:txBody>
      </p:sp>
      <p:sp>
        <p:nvSpPr>
          <p:cNvPr id="133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5A7944-A649-48CF-A611-96F7DE7EF687}" type="slidenum">
              <a:rPr lang="en-US" smtClean="0">
                <a:latin typeface="Arial" pitchFamily="34" charset="0"/>
              </a:rPr>
              <a:pPr/>
              <a:t>58</a:t>
            </a:fld>
            <a:endParaRPr lang="en-US" dirty="0" smtClean="0">
              <a:latin typeface="Arial" pitchFamily="34" charset="0"/>
            </a:endParaRP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214438" y="2143125"/>
          <a:ext cx="6467475" cy="3786188"/>
        </p:xfrm>
        <a:graphic>
          <a:graphicData uri="http://schemas.openxmlformats.org/presentationml/2006/ole">
            <p:oleObj spid="_x0000_s84994" name="Bitmap Image" r:id="rId3" imgW="9285714" imgH="5020376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Configure Rex in an Enraf system</a:t>
            </a:r>
            <a:endParaRPr lang="sv-SE" dirty="0"/>
          </a:p>
        </p:txBody>
      </p:sp>
      <p:sp>
        <p:nvSpPr>
          <p:cNvPr id="4915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Gauge address</a:t>
            </a:r>
          </a:p>
          <a:p>
            <a:pPr lvl="1"/>
            <a:r>
              <a:rPr lang="sv-SE" sz="1600" smtClean="0"/>
              <a:t>Emulation address 0-99</a:t>
            </a:r>
          </a:p>
          <a:p>
            <a:r>
              <a:rPr lang="sv-SE" sz="2000" smtClean="0"/>
              <a:t>Type of instrument (TOI)</a:t>
            </a:r>
          </a:p>
          <a:p>
            <a:pPr lvl="1"/>
            <a:r>
              <a:rPr lang="sv-SE" sz="1600" smtClean="0"/>
              <a:t>B (811 GPU protocol)</a:t>
            </a:r>
          </a:p>
          <a:p>
            <a:pPr lvl="2"/>
            <a:r>
              <a:rPr lang="sv-SE" sz="1200" smtClean="0"/>
              <a:t>Most common</a:t>
            </a:r>
          </a:p>
          <a:p>
            <a:pPr lvl="1"/>
            <a:r>
              <a:rPr lang="sv-SE" sz="1600" smtClean="0"/>
              <a:t>C (813 MTG GPU protocol)</a:t>
            </a:r>
          </a:p>
          <a:p>
            <a:pPr lvl="1"/>
            <a:r>
              <a:rPr lang="sv-SE" sz="1600" smtClean="0"/>
              <a:t>@ any device</a:t>
            </a:r>
            <a:endParaRPr lang="sv-SE" sz="1200" smtClean="0"/>
          </a:p>
          <a:p>
            <a:r>
              <a:rPr lang="sv-SE" sz="2000" smtClean="0"/>
              <a:t>Baud rate</a:t>
            </a:r>
          </a:p>
          <a:p>
            <a:pPr lvl="1"/>
            <a:r>
              <a:rPr lang="sv-SE" sz="1600" smtClean="0"/>
              <a:t>1200/2400</a:t>
            </a:r>
          </a:p>
          <a:p>
            <a:r>
              <a:rPr lang="sv-SE" sz="2000" smtClean="0"/>
              <a:t>Response time</a:t>
            </a:r>
          </a:p>
          <a:p>
            <a:pPr lvl="1"/>
            <a:r>
              <a:rPr lang="sv-SE" sz="1600" smtClean="0"/>
              <a:t>Default 20 ms</a:t>
            </a:r>
          </a:p>
          <a:p>
            <a:pPr lvl="1"/>
            <a:r>
              <a:rPr lang="sv-SE" sz="1600" smtClean="0"/>
              <a:t>Increased if CIU is connected via modem to HOST</a:t>
            </a:r>
          </a:p>
          <a:p>
            <a:r>
              <a:rPr lang="sv-SE" sz="2000" smtClean="0"/>
              <a:t>No response on temp request</a:t>
            </a:r>
          </a:p>
          <a:p>
            <a:pPr lvl="1"/>
            <a:r>
              <a:rPr lang="sv-SE" sz="1600" smtClean="0"/>
              <a:t>If an Enraf 877 (IDAU) is connected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3F266B-7CF3-4B00-8A9D-8026265F2684}" type="slidenum">
              <a:rPr lang="en-US" smtClean="0">
                <a:latin typeface="Arial" pitchFamily="34" charset="0"/>
              </a:rPr>
              <a:pPr/>
              <a:t>59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100" y="1247775"/>
            <a:ext cx="4464050" cy="411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5538788" y="2101850"/>
            <a:ext cx="1146175" cy="225425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5553075" y="2470150"/>
            <a:ext cx="1146175" cy="225425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5553075" y="2774950"/>
            <a:ext cx="1146175" cy="225425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>
            <a:off x="5554663" y="3071813"/>
            <a:ext cx="1146175" cy="225425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4572000" y="3357563"/>
            <a:ext cx="1843088" cy="250825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Electrical Interface</a:t>
            </a:r>
          </a:p>
        </p:txBody>
      </p:sp>
      <p:sp>
        <p:nvSpPr>
          <p:cNvPr id="5128" name="Content Placeholder 3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RS485</a:t>
            </a:r>
          </a:p>
          <a:p>
            <a:pPr lvl="1"/>
            <a:r>
              <a:rPr lang="sv-SE" sz="1800" smtClean="0"/>
              <a:t>Half duplex</a:t>
            </a:r>
          </a:p>
          <a:p>
            <a:pPr lvl="1"/>
            <a:r>
              <a:rPr lang="sv-SE" sz="1800" smtClean="0"/>
              <a:t>Max 1200m, 115200 baud</a:t>
            </a:r>
          </a:p>
          <a:p>
            <a:pPr lvl="1"/>
            <a:r>
              <a:rPr lang="sv-SE" sz="1800" smtClean="0"/>
              <a:t>Multidrop</a:t>
            </a:r>
          </a:p>
          <a:p>
            <a:pPr lvl="2"/>
            <a:r>
              <a:rPr lang="sv-SE" sz="1400" smtClean="0"/>
              <a:t>Only as straight bus</a:t>
            </a:r>
          </a:p>
          <a:p>
            <a:pPr lvl="1"/>
            <a:r>
              <a:rPr lang="sv-SE" sz="1800" smtClean="0"/>
              <a:t>120 ohm termination needed</a:t>
            </a:r>
          </a:p>
          <a:p>
            <a:pPr lvl="1"/>
            <a:r>
              <a:rPr lang="sv-SE" sz="1800" smtClean="0"/>
              <a:t>Robust against disturbance</a:t>
            </a:r>
          </a:p>
          <a:p>
            <a:pPr lvl="1"/>
            <a:r>
              <a:rPr lang="sv-SE" sz="1800" smtClean="0"/>
              <a:t>Sensitive for voltage drop</a:t>
            </a:r>
          </a:p>
          <a:p>
            <a:pPr lvl="1"/>
            <a:r>
              <a:rPr lang="sv-SE" sz="1800" smtClean="0"/>
              <a:t>Suitable for fieldbus</a:t>
            </a:r>
          </a:p>
        </p:txBody>
      </p:sp>
      <p:pic>
        <p:nvPicPr>
          <p:cNvPr id="512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97463" y="1182688"/>
            <a:ext cx="3625850" cy="2525712"/>
          </a:xfrm>
          <a:noFill/>
        </p:spPr>
      </p:pic>
      <p:pic>
        <p:nvPicPr>
          <p:cNvPr id="513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57813" y="4000500"/>
            <a:ext cx="3076575" cy="1593850"/>
          </a:xfrm>
          <a:noFill/>
        </p:spPr>
      </p:pic>
      <p:graphicFrame>
        <p:nvGraphicFramePr>
          <p:cNvPr id="5122" name="Object 7"/>
          <p:cNvGraphicFramePr>
            <a:graphicFrameLocks noChangeAspect="1"/>
          </p:cNvGraphicFramePr>
          <p:nvPr/>
        </p:nvGraphicFramePr>
        <p:xfrm>
          <a:off x="2798763" y="4294188"/>
          <a:ext cx="385762" cy="762000"/>
        </p:xfrm>
        <a:graphic>
          <a:graphicData uri="http://schemas.openxmlformats.org/presentationml/2006/ole">
            <p:oleObj spid="_x0000_s5122" name="Bitmap Image" r:id="rId6" imgW="419048" imgH="762106" progId="PBrush">
              <p:embed/>
            </p:oleObj>
          </a:graphicData>
        </a:graphic>
      </p:graphicFrame>
      <p:graphicFrame>
        <p:nvGraphicFramePr>
          <p:cNvPr id="5123" name="Object 8"/>
          <p:cNvGraphicFramePr>
            <a:graphicFrameLocks noChangeAspect="1"/>
          </p:cNvGraphicFramePr>
          <p:nvPr/>
        </p:nvGraphicFramePr>
        <p:xfrm>
          <a:off x="1309688" y="5219700"/>
          <a:ext cx="401637" cy="730250"/>
        </p:xfrm>
        <a:graphic>
          <a:graphicData uri="http://schemas.openxmlformats.org/presentationml/2006/ole">
            <p:oleObj spid="_x0000_s5123" name="Bitmap Image" r:id="rId7" imgW="419048" imgH="762106" progId="PBrush">
              <p:embed/>
            </p:oleObj>
          </a:graphicData>
        </a:graphic>
      </p:graphicFrame>
      <p:graphicFrame>
        <p:nvGraphicFramePr>
          <p:cNvPr id="5124" name="Object 9"/>
          <p:cNvGraphicFramePr>
            <a:graphicFrameLocks noChangeAspect="1"/>
          </p:cNvGraphicFramePr>
          <p:nvPr/>
        </p:nvGraphicFramePr>
        <p:xfrm>
          <a:off x="1765300" y="4286250"/>
          <a:ext cx="387350" cy="762000"/>
        </p:xfrm>
        <a:graphic>
          <a:graphicData uri="http://schemas.openxmlformats.org/presentationml/2006/ole">
            <p:oleObj spid="_x0000_s5124" name="Bitmap Image" r:id="rId8" imgW="419048" imgH="762106" progId="PBrush">
              <p:embed/>
            </p:oleObj>
          </a:graphicData>
        </a:graphic>
      </p:graphicFrame>
      <p:graphicFrame>
        <p:nvGraphicFramePr>
          <p:cNvPr id="5125" name="Object 10"/>
          <p:cNvGraphicFramePr>
            <a:graphicFrameLocks noChangeAspect="1"/>
          </p:cNvGraphicFramePr>
          <p:nvPr/>
        </p:nvGraphicFramePr>
        <p:xfrm>
          <a:off x="3359150" y="5238750"/>
          <a:ext cx="387350" cy="762000"/>
        </p:xfrm>
        <a:graphic>
          <a:graphicData uri="http://schemas.openxmlformats.org/presentationml/2006/ole">
            <p:oleObj spid="_x0000_s5125" name="Bitmap Image" r:id="rId9" imgW="419048" imgH="762106" progId="PBrush">
              <p:embed/>
            </p:oleObj>
          </a:graphicData>
        </a:graphic>
      </p:graphicFrame>
      <p:graphicFrame>
        <p:nvGraphicFramePr>
          <p:cNvPr id="5126" name="Object 11"/>
          <p:cNvGraphicFramePr>
            <a:graphicFrameLocks noChangeAspect="1"/>
          </p:cNvGraphicFramePr>
          <p:nvPr/>
        </p:nvGraphicFramePr>
        <p:xfrm>
          <a:off x="2311400" y="5230813"/>
          <a:ext cx="387350" cy="762000"/>
        </p:xfrm>
        <a:graphic>
          <a:graphicData uri="http://schemas.openxmlformats.org/presentationml/2006/ole">
            <p:oleObj spid="_x0000_s5126" name="Bitmap Image" r:id="rId10" imgW="419048" imgH="762106" progId="PBrush">
              <p:embed/>
            </p:oleObj>
          </a:graphicData>
        </a:graphic>
      </p:graphicFrame>
      <p:sp>
        <p:nvSpPr>
          <p:cNvPr id="5131" name="Line 13"/>
          <p:cNvSpPr>
            <a:spLocks noChangeShapeType="1"/>
          </p:cNvSpPr>
          <p:nvPr/>
        </p:nvSpPr>
        <p:spPr bwMode="auto">
          <a:xfrm>
            <a:off x="1042988" y="5118100"/>
            <a:ext cx="2908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pSp>
        <p:nvGrpSpPr>
          <p:cNvPr id="5132" name="Group 14"/>
          <p:cNvGrpSpPr>
            <a:grpSpLocks/>
          </p:cNvGrpSpPr>
          <p:nvPr/>
        </p:nvGrpSpPr>
        <p:grpSpPr bwMode="auto">
          <a:xfrm>
            <a:off x="617538" y="4867275"/>
            <a:ext cx="442912" cy="465138"/>
            <a:chOff x="1170" y="2995"/>
            <a:chExt cx="302" cy="293"/>
          </a:xfrm>
        </p:grpSpPr>
        <p:sp>
          <p:nvSpPr>
            <p:cNvPr id="5146" name="Oval 15"/>
            <p:cNvSpPr>
              <a:spLocks noChangeArrowheads="1"/>
            </p:cNvSpPr>
            <p:nvPr/>
          </p:nvSpPr>
          <p:spPr bwMode="auto">
            <a:xfrm>
              <a:off x="1170" y="2999"/>
              <a:ext cx="302" cy="274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5147" name="Text Box 16"/>
            <p:cNvSpPr txBox="1">
              <a:spLocks noChangeArrowheads="1"/>
            </p:cNvSpPr>
            <p:nvPr/>
          </p:nvSpPr>
          <p:spPr bwMode="auto">
            <a:xfrm>
              <a:off x="1193" y="2995"/>
              <a:ext cx="247" cy="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133" name="Group 17"/>
          <p:cNvGrpSpPr>
            <a:grpSpLocks/>
          </p:cNvGrpSpPr>
          <p:nvPr/>
        </p:nvGrpSpPr>
        <p:grpSpPr bwMode="auto">
          <a:xfrm>
            <a:off x="3952875" y="4878388"/>
            <a:ext cx="442913" cy="465137"/>
            <a:chOff x="1170" y="2995"/>
            <a:chExt cx="302" cy="293"/>
          </a:xfrm>
        </p:grpSpPr>
        <p:sp>
          <p:nvSpPr>
            <p:cNvPr id="5144" name="Oval 18"/>
            <p:cNvSpPr>
              <a:spLocks noChangeArrowheads="1"/>
            </p:cNvSpPr>
            <p:nvPr/>
          </p:nvSpPr>
          <p:spPr bwMode="auto">
            <a:xfrm>
              <a:off x="1170" y="2999"/>
              <a:ext cx="302" cy="274"/>
            </a:xfrm>
            <a:prstGeom prst="ellips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5145" name="Text Box 19"/>
            <p:cNvSpPr txBox="1">
              <a:spLocks noChangeArrowheads="1"/>
            </p:cNvSpPr>
            <p:nvPr/>
          </p:nvSpPr>
          <p:spPr bwMode="auto">
            <a:xfrm>
              <a:off x="1193" y="2995"/>
              <a:ext cx="247" cy="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sv-SE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134" name="Line 20"/>
          <p:cNvSpPr>
            <a:spLocks noChangeShapeType="1"/>
          </p:cNvSpPr>
          <p:nvPr/>
        </p:nvSpPr>
        <p:spPr bwMode="auto">
          <a:xfrm>
            <a:off x="1770063" y="511810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35" name="Line 21"/>
          <p:cNvSpPr>
            <a:spLocks noChangeShapeType="1"/>
          </p:cNvSpPr>
          <p:nvPr/>
        </p:nvSpPr>
        <p:spPr bwMode="auto">
          <a:xfrm flipH="1">
            <a:off x="1620838" y="5422900"/>
            <a:ext cx="1492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36" name="Line 22"/>
          <p:cNvSpPr>
            <a:spLocks noChangeShapeType="1"/>
          </p:cNvSpPr>
          <p:nvPr/>
        </p:nvSpPr>
        <p:spPr bwMode="auto">
          <a:xfrm>
            <a:off x="2773363" y="513397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37" name="Line 23"/>
          <p:cNvSpPr>
            <a:spLocks noChangeShapeType="1"/>
          </p:cNvSpPr>
          <p:nvPr/>
        </p:nvSpPr>
        <p:spPr bwMode="auto">
          <a:xfrm flipH="1">
            <a:off x="2625725" y="5438775"/>
            <a:ext cx="1476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38" name="Line 24"/>
          <p:cNvSpPr>
            <a:spLocks noChangeShapeType="1"/>
          </p:cNvSpPr>
          <p:nvPr/>
        </p:nvSpPr>
        <p:spPr bwMode="auto">
          <a:xfrm>
            <a:off x="3827463" y="5132388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39" name="Line 25"/>
          <p:cNvSpPr>
            <a:spLocks noChangeShapeType="1"/>
          </p:cNvSpPr>
          <p:nvPr/>
        </p:nvSpPr>
        <p:spPr bwMode="auto">
          <a:xfrm flipH="1">
            <a:off x="3679825" y="5437188"/>
            <a:ext cx="1476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40" name="Line 26"/>
          <p:cNvSpPr>
            <a:spLocks noChangeShapeType="1"/>
          </p:cNvSpPr>
          <p:nvPr/>
        </p:nvSpPr>
        <p:spPr bwMode="auto">
          <a:xfrm flipV="1">
            <a:off x="2265363" y="4492625"/>
            <a:ext cx="0" cy="625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41" name="Line 27"/>
          <p:cNvSpPr>
            <a:spLocks noChangeShapeType="1"/>
          </p:cNvSpPr>
          <p:nvPr/>
        </p:nvSpPr>
        <p:spPr bwMode="auto">
          <a:xfrm flipH="1">
            <a:off x="2076450" y="4492625"/>
            <a:ext cx="1746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42" name="Line 28"/>
          <p:cNvSpPr>
            <a:spLocks noChangeShapeType="1"/>
          </p:cNvSpPr>
          <p:nvPr/>
        </p:nvSpPr>
        <p:spPr bwMode="auto">
          <a:xfrm flipV="1">
            <a:off x="3295650" y="4494213"/>
            <a:ext cx="0" cy="625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5143" name="Line 29"/>
          <p:cNvSpPr>
            <a:spLocks noChangeShapeType="1"/>
          </p:cNvSpPr>
          <p:nvPr/>
        </p:nvSpPr>
        <p:spPr bwMode="auto">
          <a:xfrm flipH="1">
            <a:off x="3108325" y="4494213"/>
            <a:ext cx="1730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Rex in an Enraf system</a:t>
            </a:r>
            <a:endParaRPr lang="sv-SE" dirty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1CE01F-0449-481D-BCED-72CA43E7B777}" type="slidenum">
              <a:rPr lang="en-US" smtClean="0">
                <a:latin typeface="Arial" pitchFamily="34" charset="0"/>
              </a:rPr>
              <a:pPr/>
              <a:t>60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50180" name="Picture 28" descr="rex_3930.jpg">
            <a:hlinkClick r:id="rId2"/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57625" y="1682750"/>
            <a:ext cx="1785938" cy="2152650"/>
          </a:xfrm>
        </p:spPr>
      </p:pic>
      <p:pic>
        <p:nvPicPr>
          <p:cNvPr id="50181" name="Picture 1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57900" y="1890713"/>
            <a:ext cx="1912938" cy="893762"/>
          </a:xfrm>
          <a:noFill/>
        </p:spPr>
      </p:pic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1214438" y="1885950"/>
            <a:ext cx="1371600" cy="1295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Enraf </a:t>
            </a:r>
          </a:p>
          <a:p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CIU</a:t>
            </a:r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>
            <a:off x="2598738" y="2528888"/>
            <a:ext cx="1881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H="1">
            <a:off x="5438775" y="2454275"/>
            <a:ext cx="719138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0185" name="Line 11"/>
          <p:cNvSpPr>
            <a:spLocks noChangeShapeType="1"/>
          </p:cNvSpPr>
          <p:nvPr/>
        </p:nvSpPr>
        <p:spPr bwMode="auto">
          <a:xfrm>
            <a:off x="3478213" y="2530475"/>
            <a:ext cx="11112" cy="188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6657975" y="3154363"/>
            <a:ext cx="427038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>or...</a:t>
            </a:r>
            <a:endParaRPr lang="sv-SE" sz="100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50187" name="Picture 18" descr="Displa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286500" y="3586163"/>
            <a:ext cx="1417638" cy="1504950"/>
          </a:xfrm>
          <a:noFill/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429500" y="4181475"/>
            <a:ext cx="477838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>RDU</a:t>
            </a:r>
            <a:endParaRPr lang="sv-SE" sz="10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0189" name="Rectangle 21"/>
          <p:cNvSpPr>
            <a:spLocks noChangeArrowheads="1"/>
          </p:cNvSpPr>
          <p:nvPr/>
        </p:nvSpPr>
        <p:spPr bwMode="auto">
          <a:xfrm>
            <a:off x="2781300" y="4435475"/>
            <a:ext cx="1435100" cy="831850"/>
          </a:xfrm>
          <a:prstGeom prst="rect">
            <a:avLst/>
          </a:prstGeom>
          <a:solidFill>
            <a:srgbClr val="CCFFFF">
              <a:alpha val="2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>
                <a:solidFill>
                  <a:schemeClr val="tx1"/>
                </a:solidFill>
                <a:latin typeface="Tahoma" pitchFamily="34" charset="0"/>
              </a:rPr>
              <a:t>Enraf 877</a:t>
            </a:r>
          </a:p>
          <a:p>
            <a:r>
              <a:rPr lang="en-US" sz="1400" dirty="0">
                <a:solidFill>
                  <a:schemeClr val="tx1"/>
                </a:solidFill>
                <a:latin typeface="Tahoma" pitchFamily="34" charset="0"/>
              </a:rPr>
              <a:t>Independent</a:t>
            </a:r>
          </a:p>
          <a:p>
            <a:r>
              <a:rPr lang="en-US" sz="1400" dirty="0">
                <a:solidFill>
                  <a:schemeClr val="tx1"/>
                </a:solidFill>
                <a:latin typeface="Tahoma" pitchFamily="34" charset="0"/>
              </a:rPr>
              <a:t>“DAU”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5094288" y="2714625"/>
            <a:ext cx="639762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>6 Temp</a:t>
            </a:r>
            <a:endParaRPr lang="sv-SE" sz="10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3090863" y="5341938"/>
            <a:ext cx="549275" cy="25082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>Temp</a:t>
            </a:r>
            <a:endParaRPr lang="sv-SE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7000875" y="2000250"/>
            <a:ext cx="1000125" cy="865188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/>
            </a:r>
            <a:br>
              <a:rPr lang="en-GB" sz="1000" dirty="0">
                <a:solidFill>
                  <a:schemeClr val="accent4"/>
                </a:solidFill>
                <a:latin typeface="+mj-lt"/>
              </a:rPr>
            </a:br>
            <a:r>
              <a:rPr lang="en-GB" sz="1000" dirty="0">
                <a:solidFill>
                  <a:schemeClr val="accent4"/>
                </a:solidFill>
                <a:latin typeface="+mj-lt"/>
              </a:rPr>
              <a:t>SDAU</a:t>
            </a:r>
          </a:p>
          <a:p>
            <a:pPr algn="l">
              <a:defRPr/>
            </a:pPr>
            <a:r>
              <a:rPr lang="en-GB" sz="1000" dirty="0">
                <a:solidFill>
                  <a:schemeClr val="accent4"/>
                </a:solidFill>
                <a:latin typeface="+mj-lt"/>
              </a:rPr>
              <a:t>14 Temp</a:t>
            </a:r>
            <a:br>
              <a:rPr lang="en-GB" sz="1000" dirty="0">
                <a:solidFill>
                  <a:schemeClr val="accent4"/>
                </a:solidFill>
                <a:latin typeface="+mj-lt"/>
              </a:rPr>
            </a:br>
            <a:r>
              <a:rPr lang="en-GB" sz="1000" dirty="0">
                <a:solidFill>
                  <a:schemeClr val="accent4"/>
                </a:solidFill>
                <a:latin typeface="+mj-lt"/>
              </a:rPr>
              <a:t/>
            </a:r>
            <a:br>
              <a:rPr lang="en-GB" sz="1000" dirty="0">
                <a:solidFill>
                  <a:schemeClr val="accent4"/>
                </a:solidFill>
                <a:latin typeface="+mj-lt"/>
              </a:rPr>
            </a:br>
            <a:endParaRPr lang="sv-SE" sz="1000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Configure Rex in an Enraf system</a:t>
            </a:r>
            <a:endParaRPr lang="sv-SE" dirty="0"/>
          </a:p>
        </p:txBody>
      </p:sp>
      <p:sp>
        <p:nvSpPr>
          <p:cNvPr id="5120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When all settings are done...</a:t>
            </a:r>
          </a:p>
          <a:p>
            <a:pPr lvl="1"/>
            <a:r>
              <a:rPr lang="sv-SE" sz="1800" smtClean="0"/>
              <a:t>Save Enraf settings</a:t>
            </a:r>
          </a:p>
          <a:p>
            <a:pPr lvl="2"/>
            <a:r>
              <a:rPr lang="sv-SE" sz="1600" smtClean="0"/>
              <a:t>Stores all settings in Rex holding register</a:t>
            </a:r>
          </a:p>
          <a:p>
            <a:pPr lvl="1"/>
            <a:r>
              <a:rPr lang="sv-SE" sz="1800" smtClean="0"/>
              <a:t>Switch to Enraf mode</a:t>
            </a:r>
          </a:p>
          <a:p>
            <a:pPr lvl="2"/>
            <a:r>
              <a:rPr lang="sv-SE" sz="1600" smtClean="0"/>
              <a:t>Set Rex to Enraf mode</a:t>
            </a:r>
          </a:p>
          <a:p>
            <a:pPr lvl="2"/>
            <a:r>
              <a:rPr lang="sv-SE" sz="1600" smtClean="0"/>
              <a:t>A message will appear telling you change of mode is successful</a:t>
            </a:r>
          </a:p>
          <a:p>
            <a:pPr>
              <a:buFont typeface="Wingdings" pitchFamily="2" charset="2"/>
              <a:buNone/>
            </a:pPr>
            <a:endParaRPr lang="sv-SE" sz="2000" smtClean="0"/>
          </a:p>
          <a:p>
            <a:pPr>
              <a:buFont typeface="Wingdings" pitchFamily="2" charset="2"/>
              <a:buNone/>
            </a:pPr>
            <a:r>
              <a:rPr lang="sv-SE" sz="2000" smtClean="0"/>
              <a:t>Note! The gauge will continue in modbus mode for 30 seconds before switching!</a:t>
            </a:r>
          </a:p>
          <a:p>
            <a:pPr lvl="1">
              <a:buFontTx/>
              <a:buNone/>
            </a:pPr>
            <a:endParaRPr lang="sv-SE" sz="180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58D627-3DAB-4D04-86B6-ACF2A188F1C3}" type="slidenum">
              <a:rPr lang="en-US" smtClean="0">
                <a:latin typeface="Arial" pitchFamily="34" charset="0"/>
              </a:rPr>
              <a:pPr/>
              <a:t>61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51205" name="Picture 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19650" y="1885950"/>
            <a:ext cx="4095750" cy="3187700"/>
          </a:xfrm>
          <a:noFill/>
        </p:spPr>
      </p:pic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6429375" y="4714875"/>
            <a:ext cx="857250" cy="290513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4808538" y="4738688"/>
            <a:ext cx="857250" cy="290512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Configure REX in a Enraf system </a:t>
            </a:r>
          </a:p>
        </p:txBody>
      </p:sp>
      <p:pic>
        <p:nvPicPr>
          <p:cNvPr id="14340" name="Picture 1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35675" y="2390775"/>
            <a:ext cx="509588" cy="1666875"/>
          </a:xfrm>
          <a:noFill/>
        </p:spPr>
      </p:pic>
      <p:pic>
        <p:nvPicPr>
          <p:cNvPr id="14341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300" y="1804988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227013" y="1428750"/>
            <a:ext cx="15589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r>
              <a:rPr lang="en-US" sz="1000" dirty="0">
                <a:solidFill>
                  <a:schemeClr val="accent4"/>
                </a:solidFill>
                <a:latin typeface="+mj-lt"/>
              </a:rPr>
              <a:t>Enraf  PC SW Entis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730375" y="1258888"/>
          <a:ext cx="1341438" cy="1216025"/>
        </p:xfrm>
        <a:graphic>
          <a:graphicData uri="http://schemas.openxmlformats.org/presentationml/2006/ole">
            <p:oleObj spid="_x0000_s86018" name="Bitmap Image" r:id="rId6" imgW="933580" imgH="781159" progId="PBrush">
              <p:embed/>
            </p:oleObj>
          </a:graphicData>
        </a:graphic>
      </p:graphicFrame>
      <p:pic>
        <p:nvPicPr>
          <p:cNvPr id="14343" name="Picture 5" descr="servogenomskär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27738" y="4405313"/>
            <a:ext cx="1103312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6" descr="Rex 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29500" y="1143000"/>
            <a:ext cx="1512888" cy="210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5" name="Line 8"/>
          <p:cNvSpPr>
            <a:spLocks noChangeShapeType="1"/>
          </p:cNvSpPr>
          <p:nvPr/>
        </p:nvSpPr>
        <p:spPr bwMode="auto">
          <a:xfrm>
            <a:off x="2543175" y="1900238"/>
            <a:ext cx="145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6" name="Line 9"/>
          <p:cNvSpPr>
            <a:spLocks noChangeShapeType="1"/>
          </p:cNvSpPr>
          <p:nvPr/>
        </p:nvSpPr>
        <p:spPr bwMode="auto">
          <a:xfrm>
            <a:off x="4724400" y="1919288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7" name="Line 10"/>
          <p:cNvSpPr>
            <a:spLocks noChangeShapeType="1"/>
          </p:cNvSpPr>
          <p:nvPr/>
        </p:nvSpPr>
        <p:spPr bwMode="auto">
          <a:xfrm flipH="1">
            <a:off x="5334000" y="2589213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8" name="Line 11"/>
          <p:cNvSpPr>
            <a:spLocks noChangeShapeType="1"/>
          </p:cNvSpPr>
          <p:nvPr/>
        </p:nvSpPr>
        <p:spPr bwMode="auto">
          <a:xfrm flipH="1">
            <a:off x="5334000" y="49672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9" name="Line 12"/>
          <p:cNvSpPr>
            <a:spLocks noChangeShapeType="1"/>
          </p:cNvSpPr>
          <p:nvPr/>
        </p:nvSpPr>
        <p:spPr bwMode="auto">
          <a:xfrm>
            <a:off x="5334000" y="1919288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4150" y="2757488"/>
            <a:ext cx="97631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3471863" y="1911350"/>
            <a:ext cx="0" cy="10890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3484563" y="3000375"/>
            <a:ext cx="561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7875" y="4376738"/>
            <a:ext cx="48895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25" y="4389438"/>
            <a:ext cx="490538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413" y="4365625"/>
            <a:ext cx="48895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4500563" y="3214688"/>
            <a:ext cx="0" cy="8572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12144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>
            <a:off x="2332038" y="4076700"/>
            <a:ext cx="0" cy="333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>
            <a:off x="3546475" y="4071938"/>
            <a:ext cx="0" cy="347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>
            <a:off x="1211263" y="4071938"/>
            <a:ext cx="328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57" name="Text Box 25"/>
          <p:cNvSpPr txBox="1">
            <a:spLocks noChangeArrowheads="1"/>
          </p:cNvSpPr>
          <p:nvPr/>
        </p:nvSpPr>
        <p:spPr bwMode="auto">
          <a:xfrm>
            <a:off x="3576638" y="1557338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8" name="Text Box 26"/>
          <p:cNvSpPr txBox="1">
            <a:spLocks noChangeArrowheads="1"/>
          </p:cNvSpPr>
          <p:nvPr/>
        </p:nvSpPr>
        <p:spPr bwMode="auto">
          <a:xfrm>
            <a:off x="3657600" y="2535238"/>
            <a:ext cx="15684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>
                <a:solidFill>
                  <a:schemeClr val="accent4"/>
                </a:solidFill>
                <a:latin typeface="+mj-lt"/>
              </a:rPr>
              <a:t>CIU Prime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1190625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Enraf 873 SmartRadar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4994275" y="5788025"/>
            <a:ext cx="2546350" cy="250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Enraf 854 Servo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1" name="Line 29"/>
          <p:cNvSpPr>
            <a:spLocks noChangeShapeType="1"/>
          </p:cNvSpPr>
          <p:nvPr/>
        </p:nvSpPr>
        <p:spPr bwMode="auto">
          <a:xfrm>
            <a:off x="5540375" y="1795463"/>
            <a:ext cx="87313" cy="2143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2" name="Line 30"/>
          <p:cNvSpPr>
            <a:spLocks noChangeShapeType="1"/>
          </p:cNvSpPr>
          <p:nvPr/>
        </p:nvSpPr>
        <p:spPr bwMode="auto">
          <a:xfrm flipH="1">
            <a:off x="5541963" y="1811338"/>
            <a:ext cx="101600" cy="2000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Switch to Modbus mode</a:t>
            </a:r>
            <a:endParaRPr lang="sv-SE" dirty="0"/>
          </a:p>
        </p:txBody>
      </p:sp>
      <p:sp>
        <p:nvSpPr>
          <p:cNvPr id="5222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1800" smtClean="0"/>
              <a:t>In case a change in configuration need to be done</a:t>
            </a:r>
          </a:p>
          <a:p>
            <a:pPr lvl="1"/>
            <a:r>
              <a:rPr lang="sv-SE" sz="1400" smtClean="0"/>
              <a:t>Calibration</a:t>
            </a:r>
          </a:p>
          <a:p>
            <a:r>
              <a:rPr lang="sv-SE" sz="1800" smtClean="0"/>
              <a:t>Disconnect CIU or gauge from Enraf bus</a:t>
            </a:r>
          </a:p>
          <a:p>
            <a:r>
              <a:rPr lang="sv-SE" sz="1800" smtClean="0"/>
              <a:t>Set EBM in Normal mode</a:t>
            </a:r>
          </a:p>
          <a:p>
            <a:pPr lvl="1"/>
            <a:r>
              <a:rPr lang="sv-SE" sz="1400" smtClean="0"/>
              <a:t>Correct baud rate</a:t>
            </a:r>
          </a:p>
          <a:p>
            <a:r>
              <a:rPr lang="sv-SE" sz="1800" smtClean="0"/>
              <a:t>Go to Enraf emulation menu</a:t>
            </a:r>
          </a:p>
          <a:p>
            <a:pPr lvl="1"/>
            <a:r>
              <a:rPr lang="sv-SE" sz="1400" smtClean="0"/>
              <a:t>Enraf</a:t>
            </a:r>
          </a:p>
          <a:p>
            <a:r>
              <a:rPr lang="sv-SE" sz="1800" smtClean="0"/>
              <a:t>Current emulation mode</a:t>
            </a:r>
          </a:p>
          <a:p>
            <a:r>
              <a:rPr lang="sv-SE" sz="1800" smtClean="0"/>
              <a:t>Set correct gauge address</a:t>
            </a:r>
          </a:p>
          <a:p>
            <a:pPr lvl="1"/>
            <a:r>
              <a:rPr lang="sv-SE" sz="1400" smtClean="0"/>
              <a:t>Baud rate</a:t>
            </a:r>
          </a:p>
          <a:p>
            <a:r>
              <a:rPr lang="sv-SE" sz="1800" smtClean="0"/>
              <a:t>Set modbus mode</a:t>
            </a:r>
          </a:p>
          <a:p>
            <a:r>
              <a:rPr lang="sv-SE" sz="1800" smtClean="0"/>
              <a:t>A message will appear telling that switch of mode is successful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8A4F4F-4480-4783-AE12-7A4FA87BAC93}" type="slidenum">
              <a:rPr lang="en-US" smtClean="0">
                <a:latin typeface="Arial" pitchFamily="34" charset="0"/>
              </a:rPr>
              <a:pPr/>
              <a:t>63</a:t>
            </a:fld>
            <a:endParaRPr lang="en-US" dirty="0" smtClean="0">
              <a:latin typeface="Arial" pitchFamily="34" charset="0"/>
            </a:endParaRPr>
          </a:p>
        </p:txBody>
      </p:sp>
      <p:pic>
        <p:nvPicPr>
          <p:cNvPr id="5222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1397000"/>
            <a:ext cx="4540250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7070725" y="4000500"/>
            <a:ext cx="1501775" cy="406400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5256213" y="1687513"/>
            <a:ext cx="2827337" cy="392112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5026025" y="2160588"/>
            <a:ext cx="2278063" cy="944562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5367338" y="4786313"/>
            <a:ext cx="990600" cy="420687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1397000"/>
            <a:ext cx="4540250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Switch to Modbus mode</a:t>
            </a:r>
            <a:endParaRPr lang="sv-SE" dirty="0"/>
          </a:p>
        </p:txBody>
      </p:sp>
      <p:sp>
        <p:nvSpPr>
          <p:cNvPr id="53252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sz="2000" smtClean="0"/>
              <a:t>Set switch on EBM to modbus</a:t>
            </a:r>
          </a:p>
          <a:p>
            <a:r>
              <a:rPr lang="sv-SE" sz="2000" smtClean="0"/>
              <a:t>Close the Emulation window</a:t>
            </a:r>
          </a:p>
          <a:p>
            <a:r>
              <a:rPr lang="sv-SE" sz="2000" smtClean="0"/>
              <a:t>Open Emulation window again</a:t>
            </a:r>
          </a:p>
          <a:p>
            <a:r>
              <a:rPr lang="sv-SE" sz="2000" smtClean="0"/>
              <a:t>If there is communication all parameters will be read</a:t>
            </a:r>
          </a:p>
          <a:p>
            <a:pPr lvl="1"/>
            <a:r>
              <a:rPr lang="sv-SE" sz="1600" smtClean="0"/>
              <a:t>Gauge address</a:t>
            </a:r>
          </a:p>
          <a:p>
            <a:pPr lvl="1"/>
            <a:r>
              <a:rPr lang="sv-SE" sz="1600" smtClean="0"/>
              <a:t>TOI</a:t>
            </a:r>
          </a:p>
          <a:p>
            <a:pPr lvl="1"/>
            <a:r>
              <a:rPr lang="sv-SE" sz="1600" smtClean="0"/>
              <a:t>Baud rate</a:t>
            </a:r>
          </a:p>
          <a:p>
            <a:pPr lvl="1"/>
            <a:r>
              <a:rPr lang="sv-SE" sz="1600" smtClean="0"/>
              <a:t>Response time</a:t>
            </a:r>
          </a:p>
          <a:p>
            <a:r>
              <a:rPr lang="sv-SE" sz="2000" smtClean="0"/>
              <a:t>Change settings in gauge and switch back to Enraf mode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ED65BC-3203-4A35-AF02-26B8C22396CD}" type="slidenum">
              <a:rPr lang="en-US" smtClean="0">
                <a:latin typeface="Arial" pitchFamily="34" charset="0"/>
              </a:rPr>
              <a:pPr/>
              <a:t>64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7043738" y="4000500"/>
            <a:ext cx="1528762" cy="595313"/>
          </a:xfrm>
          <a:prstGeom prst="ellipse">
            <a:avLst/>
          </a:prstGeom>
          <a:noFill/>
          <a:ln w="3175" algn="ctr">
            <a:solidFill>
              <a:srgbClr val="F40600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Enraf paramters</a:t>
            </a:r>
            <a:endParaRPr lang="sv-SE" dirty="0"/>
          </a:p>
        </p:txBody>
      </p:sp>
      <p:sp>
        <p:nvSpPr>
          <p:cNvPr id="5427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TOI = Type of Instrument</a:t>
            </a:r>
          </a:p>
          <a:p>
            <a:pPr lvl="1"/>
            <a:r>
              <a:rPr lang="sv-SE" sz="2000" smtClean="0"/>
              <a:t>B = 811 with GPU protocol</a:t>
            </a:r>
          </a:p>
          <a:p>
            <a:pPr lvl="1"/>
            <a:r>
              <a:rPr lang="sv-SE" sz="2000" smtClean="0"/>
              <a:t>C = 813 MTG GPU protocol</a:t>
            </a:r>
          </a:p>
          <a:p>
            <a:pPr lvl="1"/>
            <a:r>
              <a:rPr lang="sv-SE" sz="2000" smtClean="0"/>
              <a:t>B is most common but new gauges can be either B or C</a:t>
            </a:r>
          </a:p>
          <a:p>
            <a:r>
              <a:rPr lang="sv-SE" sz="2400" smtClean="0"/>
              <a:t>TOR = Type of Request</a:t>
            </a:r>
          </a:p>
          <a:p>
            <a:pPr lvl="1"/>
            <a:r>
              <a:rPr lang="sv-SE" sz="2000" smtClean="0"/>
              <a:t>A = Alarm status</a:t>
            </a:r>
          </a:p>
          <a:p>
            <a:pPr lvl="1"/>
            <a:r>
              <a:rPr lang="sv-SE" sz="2000" smtClean="0"/>
              <a:t>B = Alarm status and level data</a:t>
            </a:r>
          </a:p>
          <a:p>
            <a:pPr lvl="1"/>
            <a:r>
              <a:rPr lang="sv-SE" sz="2000" smtClean="0"/>
              <a:t>C = Alarm status and temperature data</a:t>
            </a:r>
          </a:p>
          <a:p>
            <a:pPr lvl="1"/>
            <a:r>
              <a:rPr lang="sv-SE" sz="2000" smtClean="0"/>
              <a:t>D = Alarm status, temp and level data</a:t>
            </a:r>
          </a:p>
          <a:p>
            <a:pPr lvl="1"/>
            <a:r>
              <a:rPr lang="sv-SE" sz="2000" smtClean="0"/>
              <a:t>Can be found inthe Enraf emulation – System description</a:t>
            </a:r>
          </a:p>
          <a:p>
            <a:pPr lvl="1"/>
            <a:endParaRPr lang="sv-SE" sz="2000" smtClean="0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506639-A670-4F81-9163-9715A924A4B2}" type="slidenum">
              <a:rPr lang="en-US" smtClean="0">
                <a:latin typeface="Arial" pitchFamily="34" charset="0"/>
              </a:rPr>
              <a:pPr/>
              <a:t>65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Nomenclature</a:t>
            </a:r>
            <a:endParaRPr lang="sv-SE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Float gauge = totally mechanical, with </a:t>
            </a:r>
            <a:r>
              <a:rPr lang="sv-SE" sz="2400" dirty="0" smtClean="0"/>
              <a:t>floater </a:t>
            </a:r>
            <a:endParaRPr lang="sv-SE" sz="2400" dirty="0" smtClean="0"/>
          </a:p>
          <a:p>
            <a:r>
              <a:rPr lang="sv-SE" sz="2400" dirty="0" smtClean="0"/>
              <a:t>Servo gauge = mechanical / electrical, with displacer</a:t>
            </a:r>
          </a:p>
          <a:p>
            <a:r>
              <a:rPr lang="sv-SE" sz="2400" dirty="0" smtClean="0"/>
              <a:t>Transmitter/Gauge – not the same thing!!!</a:t>
            </a:r>
          </a:p>
          <a:p>
            <a:r>
              <a:rPr lang="sv-SE" sz="2400" dirty="0" smtClean="0"/>
              <a:t>Displacer = on servo gauge, </a:t>
            </a:r>
            <a:r>
              <a:rPr lang="sv-SE" sz="2400" dirty="0" smtClean="0"/>
              <a:t>does </a:t>
            </a:r>
            <a:r>
              <a:rPr lang="sv-SE" sz="2400" u="sng" dirty="0" smtClean="0"/>
              <a:t>not</a:t>
            </a:r>
            <a:r>
              <a:rPr lang="sv-SE" sz="2400" dirty="0" smtClean="0"/>
              <a:t> float</a:t>
            </a:r>
            <a:endParaRPr lang="sv-SE" sz="2400" dirty="0" smtClean="0"/>
          </a:p>
          <a:p>
            <a:r>
              <a:rPr lang="sv-SE" sz="2400" dirty="0" smtClean="0"/>
              <a:t>Sensing head= Whessoe, measures temperature also</a:t>
            </a:r>
          </a:p>
          <a:p>
            <a:r>
              <a:rPr lang="sv-SE" sz="2400" dirty="0" smtClean="0"/>
              <a:t>Test gauge = raise displacer </a:t>
            </a:r>
            <a:r>
              <a:rPr lang="sv-SE" sz="2400" dirty="0" smtClean="0"/>
              <a:t>a short moment (check if stuck or any other reason)</a:t>
            </a:r>
            <a:endParaRPr lang="sv-SE" sz="2400" dirty="0" smtClean="0"/>
          </a:p>
          <a:p>
            <a:r>
              <a:rPr lang="sv-SE" sz="2400" dirty="0" smtClean="0"/>
              <a:t>Scans = send </a:t>
            </a:r>
            <a:r>
              <a:rPr lang="sv-SE" sz="2400" dirty="0" smtClean="0"/>
              <a:t>displacer </a:t>
            </a:r>
            <a:r>
              <a:rPr lang="sv-SE" sz="2400" dirty="0" smtClean="0"/>
              <a:t>into product to scan for density or temperature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CED9D2-5807-49CF-9477-24785453C820}" type="slidenum">
              <a:rPr lang="en-US" smtClean="0">
                <a:latin typeface="Arial" pitchFamily="34" charset="0"/>
              </a:rPr>
              <a:pPr/>
              <a:t>66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6" name="Object 9"/>
          <p:cNvGraphicFramePr>
            <a:graphicFrameLocks noChangeAspect="1"/>
          </p:cNvGraphicFramePr>
          <p:nvPr/>
        </p:nvGraphicFramePr>
        <p:xfrm>
          <a:off x="2787353" y="4610075"/>
          <a:ext cx="344487" cy="619125"/>
        </p:xfrm>
        <a:graphic>
          <a:graphicData uri="http://schemas.openxmlformats.org/presentationml/2006/ole">
            <p:oleObj spid="_x0000_s6186" name="Bitmap Image" r:id="rId4" imgW="419048" imgH="762106" progId="PBrush">
              <p:embed/>
            </p:oleObj>
          </a:graphicData>
        </a:graphic>
      </p:graphicFrame>
      <p:graphicFrame>
        <p:nvGraphicFramePr>
          <p:cNvPr id="6187" name="Object 9"/>
          <p:cNvGraphicFramePr>
            <a:graphicFrameLocks noChangeAspect="1"/>
          </p:cNvGraphicFramePr>
          <p:nvPr/>
        </p:nvGraphicFramePr>
        <p:xfrm>
          <a:off x="2139281" y="5805264"/>
          <a:ext cx="344487" cy="619125"/>
        </p:xfrm>
        <a:graphic>
          <a:graphicData uri="http://schemas.openxmlformats.org/presentationml/2006/ole">
            <p:oleObj spid="_x0000_s6187" name="Bitmap Image" r:id="rId5" imgW="419048" imgH="762106" progId="PBrush">
              <p:embed/>
            </p:oleObj>
          </a:graphicData>
        </a:graphic>
      </p:graphicFrame>
      <p:graphicFrame>
        <p:nvGraphicFramePr>
          <p:cNvPr id="6188" name="Object 9"/>
          <p:cNvGraphicFramePr>
            <a:graphicFrameLocks noChangeAspect="1"/>
          </p:cNvGraphicFramePr>
          <p:nvPr/>
        </p:nvGraphicFramePr>
        <p:xfrm>
          <a:off x="2715345" y="5805264"/>
          <a:ext cx="344487" cy="619125"/>
        </p:xfrm>
        <a:graphic>
          <a:graphicData uri="http://schemas.openxmlformats.org/presentationml/2006/ole">
            <p:oleObj spid="_x0000_s6188" name="Bitmap Image" r:id="rId6" imgW="419048" imgH="762106" progId="PBrush">
              <p:embed/>
            </p:oleObj>
          </a:graphicData>
        </a:graphic>
      </p:graphicFrame>
      <p:graphicFrame>
        <p:nvGraphicFramePr>
          <p:cNvPr id="6189" name="Object 9"/>
          <p:cNvGraphicFramePr>
            <a:graphicFrameLocks noChangeAspect="1"/>
          </p:cNvGraphicFramePr>
          <p:nvPr/>
        </p:nvGraphicFramePr>
        <p:xfrm>
          <a:off x="3275856" y="5805264"/>
          <a:ext cx="344487" cy="619125"/>
        </p:xfrm>
        <a:graphic>
          <a:graphicData uri="http://schemas.openxmlformats.org/presentationml/2006/ole">
            <p:oleObj spid="_x0000_s6189" name="Bitmap Image" r:id="rId7" imgW="419048" imgH="762106" progId="PBrush">
              <p:embed/>
            </p:oleObj>
          </a:graphicData>
        </a:graphic>
      </p:graphicFrame>
      <p:graphicFrame>
        <p:nvGraphicFramePr>
          <p:cNvPr id="6190" name="Object 9"/>
          <p:cNvGraphicFramePr>
            <a:graphicFrameLocks noChangeAspect="1"/>
          </p:cNvGraphicFramePr>
          <p:nvPr/>
        </p:nvGraphicFramePr>
        <p:xfrm>
          <a:off x="4371529" y="5589240"/>
          <a:ext cx="344487" cy="619125"/>
        </p:xfrm>
        <a:graphic>
          <a:graphicData uri="http://schemas.openxmlformats.org/presentationml/2006/ole">
            <p:oleObj spid="_x0000_s6190" name="Bitmap Image" r:id="rId8" imgW="419048" imgH="762106" progId="PBrush">
              <p:embed/>
            </p:oleObj>
          </a:graphicData>
        </a:graphic>
      </p:graphicFrame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Electrical Interface</a:t>
            </a:r>
          </a:p>
        </p:txBody>
      </p:sp>
      <p:sp>
        <p:nvSpPr>
          <p:cNvPr id="6153" name="Content Placeholder 49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714875" cy="4546600"/>
          </a:xfrm>
        </p:spPr>
        <p:txBody>
          <a:bodyPr/>
          <a:lstStyle/>
          <a:p>
            <a:r>
              <a:rPr lang="sv-SE" sz="2400" smtClean="0"/>
              <a:t>TRL/2 (Rosemount Standard)</a:t>
            </a:r>
          </a:p>
          <a:p>
            <a:pPr lvl="1"/>
            <a:r>
              <a:rPr lang="sv-SE" sz="2000" smtClean="0"/>
              <a:t>Half duplex</a:t>
            </a:r>
          </a:p>
          <a:p>
            <a:pPr lvl="1"/>
            <a:r>
              <a:rPr lang="sv-SE" sz="2000" smtClean="0"/>
              <a:t>Up to 4000m, 4800 baud</a:t>
            </a:r>
          </a:p>
          <a:p>
            <a:pPr lvl="1"/>
            <a:r>
              <a:rPr lang="sv-SE" sz="2000" smtClean="0"/>
              <a:t>Multidrop</a:t>
            </a:r>
          </a:p>
          <a:p>
            <a:pPr lvl="2"/>
            <a:r>
              <a:rPr lang="sv-SE" sz="1600" smtClean="0"/>
              <a:t>Straight bus</a:t>
            </a:r>
          </a:p>
          <a:p>
            <a:pPr lvl="2"/>
            <a:r>
              <a:rPr lang="sv-SE" sz="1600" smtClean="0"/>
              <a:t>Star connection</a:t>
            </a:r>
          </a:p>
          <a:p>
            <a:pPr lvl="1"/>
            <a:r>
              <a:rPr lang="sv-SE" sz="2000" smtClean="0"/>
              <a:t>Robust against disturbance</a:t>
            </a:r>
          </a:p>
          <a:p>
            <a:pPr lvl="1"/>
            <a:r>
              <a:rPr lang="sv-SE" sz="2000" smtClean="0"/>
              <a:t>Not sensitive for voltage drop</a:t>
            </a:r>
          </a:p>
          <a:p>
            <a:pPr lvl="1"/>
            <a:r>
              <a:rPr lang="sv-SE" sz="2000" smtClean="0"/>
              <a:t>Suitable for fieldbus</a:t>
            </a:r>
          </a:p>
        </p:txBody>
      </p:sp>
      <p:pic>
        <p:nvPicPr>
          <p:cNvPr id="6154" name="Picture 1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5500688" y="3571875"/>
            <a:ext cx="3076575" cy="1593850"/>
          </a:xfrm>
          <a:noFill/>
        </p:spPr>
      </p:pic>
      <p:pic>
        <p:nvPicPr>
          <p:cNvPr id="6155" name="Picture 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70525" y="1716088"/>
            <a:ext cx="3209925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6" name="Line 19"/>
          <p:cNvSpPr>
            <a:spLocks noChangeShapeType="1"/>
          </p:cNvSpPr>
          <p:nvPr/>
        </p:nvSpPr>
        <p:spPr bwMode="auto">
          <a:xfrm>
            <a:off x="6524625" y="1873250"/>
            <a:ext cx="0" cy="11763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57" name="Line 20"/>
          <p:cNvSpPr>
            <a:spLocks noChangeShapeType="1"/>
          </p:cNvSpPr>
          <p:nvPr/>
        </p:nvSpPr>
        <p:spPr bwMode="auto">
          <a:xfrm>
            <a:off x="6908800" y="1860550"/>
            <a:ext cx="0" cy="11763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58" name="Line 21"/>
          <p:cNvSpPr>
            <a:spLocks noChangeShapeType="1"/>
          </p:cNvSpPr>
          <p:nvPr/>
        </p:nvSpPr>
        <p:spPr bwMode="auto">
          <a:xfrm>
            <a:off x="7924800" y="1860550"/>
            <a:ext cx="0" cy="11763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59" name="Line 22"/>
          <p:cNvSpPr>
            <a:spLocks noChangeShapeType="1"/>
          </p:cNvSpPr>
          <p:nvPr/>
        </p:nvSpPr>
        <p:spPr bwMode="auto">
          <a:xfrm>
            <a:off x="8321675" y="1847850"/>
            <a:ext cx="0" cy="11763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0" name="Line 23"/>
          <p:cNvSpPr>
            <a:spLocks noChangeShapeType="1"/>
          </p:cNvSpPr>
          <p:nvPr/>
        </p:nvSpPr>
        <p:spPr bwMode="auto">
          <a:xfrm>
            <a:off x="5641975" y="1860550"/>
            <a:ext cx="0" cy="11763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61" name="Rectangle 24"/>
          <p:cNvSpPr>
            <a:spLocks noChangeArrowheads="1"/>
          </p:cNvSpPr>
          <p:nvPr/>
        </p:nvSpPr>
        <p:spPr bwMode="auto">
          <a:xfrm>
            <a:off x="5641975" y="1685925"/>
            <a:ext cx="879475" cy="217488"/>
          </a:xfrm>
          <a:prstGeom prst="rect">
            <a:avLst/>
          </a:prstGeom>
          <a:solidFill>
            <a:srgbClr val="A2C1FE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6162" name="Rectangle 27"/>
          <p:cNvSpPr>
            <a:spLocks noChangeArrowheads="1"/>
          </p:cNvSpPr>
          <p:nvPr/>
        </p:nvSpPr>
        <p:spPr bwMode="auto">
          <a:xfrm>
            <a:off x="6521450" y="1685925"/>
            <a:ext cx="387350" cy="217488"/>
          </a:xfrm>
          <a:prstGeom prst="rect">
            <a:avLst/>
          </a:prstGeom>
          <a:solidFill>
            <a:srgbClr val="FCFEB9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6163" name="Rectangle 28"/>
          <p:cNvSpPr>
            <a:spLocks noChangeArrowheads="1"/>
          </p:cNvSpPr>
          <p:nvPr/>
        </p:nvSpPr>
        <p:spPr bwMode="auto">
          <a:xfrm>
            <a:off x="6908800" y="1689100"/>
            <a:ext cx="1014413" cy="211138"/>
          </a:xfrm>
          <a:prstGeom prst="rect">
            <a:avLst/>
          </a:prstGeom>
          <a:solidFill>
            <a:srgbClr val="A2C1FE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6164" name="Rectangle 29"/>
          <p:cNvSpPr>
            <a:spLocks noChangeArrowheads="1"/>
          </p:cNvSpPr>
          <p:nvPr/>
        </p:nvSpPr>
        <p:spPr bwMode="auto">
          <a:xfrm>
            <a:off x="7916863" y="1685925"/>
            <a:ext cx="404812" cy="217488"/>
          </a:xfrm>
          <a:prstGeom prst="rect">
            <a:avLst/>
          </a:prstGeom>
          <a:solidFill>
            <a:srgbClr val="FCFEB9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6165" name="Text Box 30"/>
          <p:cNvSpPr txBox="1">
            <a:spLocks noChangeArrowheads="1"/>
          </p:cNvSpPr>
          <p:nvPr/>
        </p:nvSpPr>
        <p:spPr bwMode="auto">
          <a:xfrm>
            <a:off x="5681663" y="1619250"/>
            <a:ext cx="831850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0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66" name="Text Box 31"/>
          <p:cNvSpPr txBox="1">
            <a:spLocks noChangeArrowheads="1"/>
          </p:cNvSpPr>
          <p:nvPr/>
        </p:nvSpPr>
        <p:spPr bwMode="auto">
          <a:xfrm>
            <a:off x="7000875" y="1619250"/>
            <a:ext cx="833438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0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67" name="Text Box 32"/>
          <p:cNvSpPr txBox="1">
            <a:spLocks noChangeArrowheads="1"/>
          </p:cNvSpPr>
          <p:nvPr/>
        </p:nvSpPr>
        <p:spPr bwMode="auto">
          <a:xfrm>
            <a:off x="6513513" y="1619250"/>
            <a:ext cx="387350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68" name="Text Box 33"/>
          <p:cNvSpPr txBox="1">
            <a:spLocks noChangeArrowheads="1"/>
          </p:cNvSpPr>
          <p:nvPr/>
        </p:nvSpPr>
        <p:spPr bwMode="auto">
          <a:xfrm>
            <a:off x="7921625" y="1625600"/>
            <a:ext cx="398463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69" name="Text Box 35"/>
          <p:cNvSpPr txBox="1">
            <a:spLocks noChangeArrowheads="1"/>
          </p:cNvSpPr>
          <p:nvPr/>
        </p:nvSpPr>
        <p:spPr bwMode="auto">
          <a:xfrm>
            <a:off x="5319713" y="1365250"/>
            <a:ext cx="130016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90 Khz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70" name="Text Box 37"/>
          <p:cNvSpPr txBox="1">
            <a:spLocks noChangeArrowheads="1"/>
          </p:cNvSpPr>
          <p:nvPr/>
        </p:nvSpPr>
        <p:spPr bwMode="auto">
          <a:xfrm>
            <a:off x="6224588" y="1357313"/>
            <a:ext cx="130016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100 Khz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6147" name="Object 9"/>
          <p:cNvGraphicFramePr>
            <a:graphicFrameLocks noChangeAspect="1"/>
          </p:cNvGraphicFramePr>
          <p:nvPr/>
        </p:nvGraphicFramePr>
        <p:xfrm>
          <a:off x="3707904" y="4610671"/>
          <a:ext cx="345256" cy="618529"/>
        </p:xfrm>
        <a:graphic>
          <a:graphicData uri="http://schemas.openxmlformats.org/presentationml/2006/ole">
            <p:oleObj spid="_x0000_s6147" name="Bitmap Image" r:id="rId11" imgW="419048" imgH="762106" progId="PBrush">
              <p:embed/>
            </p:oleObj>
          </a:graphicData>
        </a:graphic>
      </p:graphicFrame>
      <p:sp>
        <p:nvSpPr>
          <p:cNvPr id="6171" name="Line 92"/>
          <p:cNvSpPr>
            <a:spLocks noChangeShapeType="1"/>
          </p:cNvSpPr>
          <p:nvPr/>
        </p:nvSpPr>
        <p:spPr bwMode="auto">
          <a:xfrm>
            <a:off x="1957388" y="5453063"/>
            <a:ext cx="2908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2" name="Line 93"/>
          <p:cNvSpPr>
            <a:spLocks noChangeShapeType="1"/>
          </p:cNvSpPr>
          <p:nvPr/>
        </p:nvSpPr>
        <p:spPr bwMode="auto">
          <a:xfrm>
            <a:off x="2484438" y="5710238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3" name="Line 94"/>
          <p:cNvSpPr>
            <a:spLocks noChangeShapeType="1"/>
          </p:cNvSpPr>
          <p:nvPr/>
        </p:nvSpPr>
        <p:spPr bwMode="auto">
          <a:xfrm flipH="1">
            <a:off x="2336800" y="6015038"/>
            <a:ext cx="1476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4" name="Line 95"/>
          <p:cNvSpPr>
            <a:spLocks noChangeShapeType="1"/>
          </p:cNvSpPr>
          <p:nvPr/>
        </p:nvSpPr>
        <p:spPr bwMode="auto">
          <a:xfrm>
            <a:off x="3092450" y="571182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5" name="Line 96"/>
          <p:cNvSpPr>
            <a:spLocks noChangeShapeType="1"/>
          </p:cNvSpPr>
          <p:nvPr/>
        </p:nvSpPr>
        <p:spPr bwMode="auto">
          <a:xfrm flipH="1">
            <a:off x="2944813" y="6016625"/>
            <a:ext cx="14763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6" name="Line 97"/>
          <p:cNvSpPr>
            <a:spLocks noChangeShapeType="1"/>
          </p:cNvSpPr>
          <p:nvPr/>
        </p:nvSpPr>
        <p:spPr bwMode="auto">
          <a:xfrm>
            <a:off x="4740275" y="546735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7" name="Line 98"/>
          <p:cNvSpPr>
            <a:spLocks noChangeShapeType="1"/>
          </p:cNvSpPr>
          <p:nvPr/>
        </p:nvSpPr>
        <p:spPr bwMode="auto">
          <a:xfrm flipH="1">
            <a:off x="4592638" y="5772150"/>
            <a:ext cx="14763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8" name="Line 99"/>
          <p:cNvSpPr>
            <a:spLocks noChangeShapeType="1"/>
          </p:cNvSpPr>
          <p:nvPr/>
        </p:nvSpPr>
        <p:spPr bwMode="auto">
          <a:xfrm flipH="1">
            <a:off x="2990850" y="4813300"/>
            <a:ext cx="84455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79" name="Line 100"/>
          <p:cNvSpPr>
            <a:spLocks noChangeShapeType="1"/>
          </p:cNvSpPr>
          <p:nvPr/>
        </p:nvSpPr>
        <p:spPr bwMode="auto">
          <a:xfrm flipV="1">
            <a:off x="3392488" y="4813300"/>
            <a:ext cx="0" cy="654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0" name="Line 102"/>
          <p:cNvSpPr>
            <a:spLocks noChangeShapeType="1"/>
          </p:cNvSpPr>
          <p:nvPr/>
        </p:nvSpPr>
        <p:spPr bwMode="auto">
          <a:xfrm>
            <a:off x="3622675" y="5713413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1" name="Line 103"/>
          <p:cNvSpPr>
            <a:spLocks noChangeShapeType="1"/>
          </p:cNvSpPr>
          <p:nvPr/>
        </p:nvSpPr>
        <p:spPr bwMode="auto">
          <a:xfrm flipH="1">
            <a:off x="3475038" y="6018213"/>
            <a:ext cx="14763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2" name="Line 104"/>
          <p:cNvSpPr>
            <a:spLocks noChangeShapeType="1"/>
          </p:cNvSpPr>
          <p:nvPr/>
        </p:nvSpPr>
        <p:spPr bwMode="auto">
          <a:xfrm>
            <a:off x="2481263" y="5713413"/>
            <a:ext cx="1285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3" name="Line 105"/>
          <p:cNvSpPr>
            <a:spLocks noChangeShapeType="1"/>
          </p:cNvSpPr>
          <p:nvPr/>
        </p:nvSpPr>
        <p:spPr bwMode="auto">
          <a:xfrm flipH="1" flipV="1">
            <a:off x="3741738" y="5453063"/>
            <a:ext cx="11112" cy="246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4" name="Line 106"/>
          <p:cNvSpPr>
            <a:spLocks noChangeShapeType="1"/>
          </p:cNvSpPr>
          <p:nvPr/>
        </p:nvSpPr>
        <p:spPr bwMode="auto">
          <a:xfrm flipH="1">
            <a:off x="1622425" y="5453063"/>
            <a:ext cx="3079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6185" name="Line 107"/>
          <p:cNvSpPr>
            <a:spLocks noChangeShapeType="1"/>
          </p:cNvSpPr>
          <p:nvPr/>
        </p:nvSpPr>
        <p:spPr bwMode="auto">
          <a:xfrm flipH="1">
            <a:off x="4764088" y="5454650"/>
            <a:ext cx="3079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Communication protocol</a:t>
            </a:r>
          </a:p>
        </p:txBody>
      </p:sp>
      <p:sp>
        <p:nvSpPr>
          <p:cNvPr id="7174" name="Content Placeholder 23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8143875" cy="2079625"/>
          </a:xfrm>
        </p:spPr>
        <p:txBody>
          <a:bodyPr/>
          <a:lstStyle/>
          <a:p>
            <a:r>
              <a:rPr lang="sv-SE" sz="2400" smtClean="0"/>
              <a:t>Communication language</a:t>
            </a:r>
          </a:p>
          <a:p>
            <a:r>
              <a:rPr lang="sv-SE" sz="2400" smtClean="0"/>
              <a:t>Defines</a:t>
            </a:r>
          </a:p>
          <a:p>
            <a:pPr lvl="1"/>
            <a:r>
              <a:rPr lang="sv-SE" sz="2000" smtClean="0"/>
              <a:t>How to interpret binary data</a:t>
            </a:r>
          </a:p>
          <a:p>
            <a:pPr lvl="1"/>
            <a:r>
              <a:rPr lang="sv-SE" sz="2000" smtClean="0"/>
              <a:t>How to speak/listen</a:t>
            </a:r>
          </a:p>
          <a:p>
            <a:pPr lvl="1"/>
            <a:r>
              <a:rPr lang="sv-SE" sz="2000" smtClean="0"/>
              <a:t>When to speak/listen</a:t>
            </a: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6745288" y="4629150"/>
          <a:ext cx="647700" cy="1368425"/>
        </p:xfrm>
        <a:graphic>
          <a:graphicData uri="http://schemas.openxmlformats.org/presentationml/2006/ole">
            <p:oleObj spid="_x0000_s7170" name="Bitmap Image" r:id="rId4" imgW="1162212" imgH="2266667" progId="PBrush">
              <p:embed/>
            </p:oleObj>
          </a:graphicData>
        </a:graphic>
      </p:graphicFrame>
      <p:graphicFrame>
        <p:nvGraphicFramePr>
          <p:cNvPr id="7171" name="Object 6"/>
          <p:cNvGraphicFramePr>
            <a:graphicFrameLocks noChangeAspect="1"/>
          </p:cNvGraphicFramePr>
          <p:nvPr>
            <p:ph sz="quarter" idx="2"/>
          </p:nvPr>
        </p:nvGraphicFramePr>
        <p:xfrm>
          <a:off x="1573213" y="4654550"/>
          <a:ext cx="893762" cy="919163"/>
        </p:xfrm>
        <a:graphic>
          <a:graphicData uri="http://schemas.openxmlformats.org/presentationml/2006/ole">
            <p:oleObj spid="_x0000_s7171" name="Bitmap Image" r:id="rId5" imgW="933580" imgH="781159" progId="PBrush">
              <p:embed/>
            </p:oleObj>
          </a:graphicData>
        </a:graphic>
      </p:graphicFrame>
      <p:grpSp>
        <p:nvGrpSpPr>
          <p:cNvPr id="7175" name="Group 19"/>
          <p:cNvGrpSpPr>
            <a:grpSpLocks/>
          </p:cNvGrpSpPr>
          <p:nvPr/>
        </p:nvGrpSpPr>
        <p:grpSpPr bwMode="auto">
          <a:xfrm>
            <a:off x="2528888" y="5411788"/>
            <a:ext cx="3976687" cy="274637"/>
            <a:chOff x="624" y="3097"/>
            <a:chExt cx="5227" cy="150"/>
          </a:xfrm>
        </p:grpSpPr>
        <p:graphicFrame>
          <p:nvGraphicFramePr>
            <p:cNvPr id="7172" name="Object 7"/>
            <p:cNvGraphicFramePr>
              <a:graphicFrameLocks noChangeAspect="1"/>
            </p:cNvGraphicFramePr>
            <p:nvPr/>
          </p:nvGraphicFramePr>
          <p:xfrm>
            <a:off x="624" y="3097"/>
            <a:ext cx="2628" cy="150"/>
          </p:xfrm>
          <a:graphic>
            <a:graphicData uri="http://schemas.openxmlformats.org/presentationml/2006/ole">
              <p:oleObj spid="_x0000_s7172" name="Bitmap Image" r:id="rId6" imgW="4172532" imgH="237969" progId="PBrush">
                <p:embed/>
              </p:oleObj>
            </a:graphicData>
          </a:graphic>
        </p:graphicFrame>
        <p:pic>
          <p:nvPicPr>
            <p:cNvPr id="7190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23" y="3097"/>
              <a:ext cx="2628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1574800" y="4354513"/>
            <a:ext cx="500063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5271" tIns="47636" rIns="95271" bIns="47636">
            <a:spAutoFit/>
          </a:bodyPr>
          <a:lstStyle/>
          <a:p>
            <a:r>
              <a:rPr lang="sv-SE">
                <a:solidFill>
                  <a:schemeClr val="tx1"/>
                </a:solidFill>
                <a:latin typeface="Times New Roman" pitchFamily="18" charset="0"/>
              </a:rPr>
              <a:t>??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6561138" y="4578350"/>
            <a:ext cx="1114425" cy="28098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>
                <a:solidFill>
                  <a:schemeClr val="tx1"/>
                </a:solidFill>
                <a:latin typeface="Times New Roman" pitchFamily="18" charset="0"/>
              </a:rPr>
              <a:t>Bla..bla..bla.</a:t>
            </a:r>
            <a:endParaRPr lang="en-US" sz="12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1574800" y="4716463"/>
            <a:ext cx="668338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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79" name="Line 31"/>
          <p:cNvSpPr>
            <a:spLocks noChangeShapeType="1"/>
          </p:cNvSpPr>
          <p:nvPr/>
        </p:nvSpPr>
        <p:spPr bwMode="auto">
          <a:xfrm flipV="1">
            <a:off x="7010400" y="3756025"/>
            <a:ext cx="306388" cy="8413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0" name="Oval 32"/>
          <p:cNvSpPr>
            <a:spLocks noChangeArrowheads="1"/>
          </p:cNvSpPr>
          <p:nvPr/>
        </p:nvSpPr>
        <p:spPr bwMode="auto">
          <a:xfrm>
            <a:off x="6562725" y="3000375"/>
            <a:ext cx="1581150" cy="754063"/>
          </a:xfrm>
          <a:prstGeom prst="ellipse">
            <a:avLst/>
          </a:prstGeom>
          <a:solidFill>
            <a:srgbClr val="FCFEB9"/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7181" name="Text Box 33"/>
          <p:cNvSpPr txBox="1">
            <a:spLocks noChangeArrowheads="1"/>
          </p:cNvSpPr>
          <p:nvPr/>
        </p:nvSpPr>
        <p:spPr bwMode="auto">
          <a:xfrm>
            <a:off x="6727825" y="3203575"/>
            <a:ext cx="1246188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Modbus rtu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2" name="Line 34"/>
          <p:cNvSpPr>
            <a:spLocks noChangeShapeType="1"/>
          </p:cNvSpPr>
          <p:nvPr/>
        </p:nvSpPr>
        <p:spPr bwMode="auto">
          <a:xfrm flipV="1">
            <a:off x="2211388" y="4075113"/>
            <a:ext cx="455612" cy="4794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3" name="Oval 36"/>
          <p:cNvSpPr>
            <a:spLocks noChangeArrowheads="1"/>
          </p:cNvSpPr>
          <p:nvPr/>
        </p:nvSpPr>
        <p:spPr bwMode="auto">
          <a:xfrm>
            <a:off x="2017713" y="3302000"/>
            <a:ext cx="1582737" cy="754063"/>
          </a:xfrm>
          <a:prstGeom prst="ellipse">
            <a:avLst/>
          </a:prstGeom>
          <a:solidFill>
            <a:srgbClr val="FCFEB9"/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149475" y="3521323"/>
            <a:ext cx="1246188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dirty="0">
                <a:solidFill>
                  <a:schemeClr val="tx1"/>
                </a:solidFill>
                <a:latin typeface="Times New Roman" pitchFamily="18" charset="0"/>
              </a:rPr>
              <a:t>Profibus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1568450" y="4729163"/>
            <a:ext cx="668338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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2201863" y="3521323"/>
            <a:ext cx="1246187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dirty="0">
                <a:solidFill>
                  <a:schemeClr val="tx1"/>
                </a:solidFill>
                <a:latin typeface="Times New Roman" pitchFamily="18" charset="0"/>
              </a:rPr>
              <a:t>Modbus rtu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6111875" y="4433888"/>
            <a:ext cx="2027238" cy="4651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>
                <a:solidFill>
                  <a:schemeClr val="tx1"/>
                </a:solidFill>
                <a:latin typeface="Times New Roman" pitchFamily="18" charset="0"/>
              </a:rPr>
              <a:t>Level, temperature, pressure...</a:t>
            </a:r>
            <a:endParaRPr lang="en-US" sz="12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8" name="Text Box 44"/>
          <p:cNvSpPr txBox="1">
            <a:spLocks noChangeArrowheads="1"/>
          </p:cNvSpPr>
          <p:nvPr/>
        </p:nvSpPr>
        <p:spPr bwMode="auto">
          <a:xfrm>
            <a:off x="1204913" y="5553075"/>
            <a:ext cx="1420812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Host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9" name="Text Box 45"/>
          <p:cNvSpPr txBox="1">
            <a:spLocks noChangeArrowheads="1"/>
          </p:cNvSpPr>
          <p:nvPr/>
        </p:nvSpPr>
        <p:spPr bwMode="auto">
          <a:xfrm>
            <a:off x="6122988" y="5697538"/>
            <a:ext cx="1982787" cy="3397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>
                <a:solidFill>
                  <a:schemeClr val="tx1"/>
                </a:solidFill>
                <a:latin typeface="Times New Roman" pitchFamily="18" charset="0"/>
              </a:rPr>
              <a:t>Field Device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9" grpId="0"/>
      <p:bldP spid="40" grpId="0"/>
      <p:bldP spid="40" grpId="1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Electrical Interface/Protocol</a:t>
            </a: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Same electrical interface – Different protocols</a:t>
            </a:r>
          </a:p>
          <a:p>
            <a:pPr lvl="1"/>
            <a:r>
              <a:rPr lang="sv-SE" smtClean="0"/>
              <a:t>RS485</a:t>
            </a:r>
          </a:p>
          <a:p>
            <a:pPr lvl="2"/>
            <a:r>
              <a:rPr lang="sv-SE" sz="1800" smtClean="0"/>
              <a:t>Modbus rtu</a:t>
            </a:r>
          </a:p>
          <a:p>
            <a:pPr lvl="2"/>
            <a:r>
              <a:rPr lang="sv-SE" sz="1800" smtClean="0"/>
              <a:t>Profibus</a:t>
            </a:r>
          </a:p>
          <a:p>
            <a:pPr lvl="2"/>
            <a:r>
              <a:rPr lang="sv-SE" sz="1800" smtClean="0"/>
              <a:t>GSI</a:t>
            </a:r>
          </a:p>
          <a:p>
            <a:r>
              <a:rPr lang="sv-SE" smtClean="0"/>
              <a:t>Same Protocol – Different electrical interfaces</a:t>
            </a:r>
          </a:p>
          <a:p>
            <a:pPr lvl="1"/>
            <a:r>
              <a:rPr lang="sv-SE" smtClean="0"/>
              <a:t>Modbus rtu</a:t>
            </a:r>
          </a:p>
          <a:p>
            <a:pPr lvl="2"/>
            <a:r>
              <a:rPr lang="sv-SE" sz="1800" smtClean="0"/>
              <a:t>RS232</a:t>
            </a:r>
          </a:p>
          <a:p>
            <a:pPr lvl="2"/>
            <a:r>
              <a:rPr lang="sv-SE" sz="1800" smtClean="0"/>
              <a:t>RS485</a:t>
            </a:r>
          </a:p>
          <a:p>
            <a:pPr lvl="2"/>
            <a:r>
              <a:rPr lang="sv-SE" sz="1800" smtClean="0"/>
              <a:t>TRL/2</a:t>
            </a:r>
          </a:p>
          <a:p>
            <a:pPr lvl="2"/>
            <a:r>
              <a:rPr lang="sv-SE" sz="1800" smtClean="0"/>
              <a:t>Radio</a:t>
            </a:r>
          </a:p>
          <a:p>
            <a:pPr lvl="1"/>
            <a:endParaRPr lang="sv-SE" smtClean="0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E82932-D651-4D8F-A474-AFC144FF09E0}" type="slidenum">
              <a:rPr lang="en-US" smtClean="0">
                <a:latin typeface="Arial" pitchFamily="34" charset="0"/>
              </a:rPr>
              <a:pPr/>
              <a:t>9</a:t>
            </a:fld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RTG_White</Template>
  <TotalTime>350</TotalTime>
  <Words>2303</Words>
  <Application>Microsoft Office PowerPoint</Application>
  <PresentationFormat>On-screen Show (4:3)</PresentationFormat>
  <Paragraphs>786</Paragraphs>
  <Slides>66</Slides>
  <Notes>34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RTG_White</vt:lpstr>
      <vt:lpstr>Bitmap Image</vt:lpstr>
      <vt:lpstr>Photo Editor Photo</vt:lpstr>
      <vt:lpstr>Slide 1</vt:lpstr>
      <vt:lpstr>Before Fieldbus</vt:lpstr>
      <vt:lpstr>The “Fieldbus way”</vt:lpstr>
      <vt:lpstr>What is communication?</vt:lpstr>
      <vt:lpstr>Electrical Interface</vt:lpstr>
      <vt:lpstr>Electrical Interface</vt:lpstr>
      <vt:lpstr>Electrical Interface</vt:lpstr>
      <vt:lpstr>Communication protocol</vt:lpstr>
      <vt:lpstr>Electrical Interface/Protocol</vt:lpstr>
      <vt:lpstr>Electrical Interface Converters</vt:lpstr>
      <vt:lpstr>Radio modem</vt:lpstr>
      <vt:lpstr>General Field buses</vt:lpstr>
      <vt:lpstr>Hart</vt:lpstr>
      <vt:lpstr>Hart, device example</vt:lpstr>
      <vt:lpstr>Hart, connection example</vt:lpstr>
      <vt:lpstr>Hart, multidrop</vt:lpstr>
      <vt:lpstr>TRL/2 Bus</vt:lpstr>
      <vt:lpstr>RS485</vt:lpstr>
      <vt:lpstr>FCC setup</vt:lpstr>
      <vt:lpstr>Profibus DP</vt:lpstr>
      <vt:lpstr>Profibus DP</vt:lpstr>
      <vt:lpstr>FCC setup Profibus</vt:lpstr>
      <vt:lpstr>Foundation Fieldbus</vt:lpstr>
      <vt:lpstr>Foundation Fieldbus</vt:lpstr>
      <vt:lpstr>Foundation Fieldbus</vt:lpstr>
      <vt:lpstr>Foundation Fieldbus</vt:lpstr>
      <vt:lpstr>Slide 27</vt:lpstr>
      <vt:lpstr>What is emulation?</vt:lpstr>
      <vt:lpstr>Why emulation?</vt:lpstr>
      <vt:lpstr>Emulation levels</vt:lpstr>
      <vt:lpstr>Gauge Level - Rex</vt:lpstr>
      <vt:lpstr>Gauge Level - Rex</vt:lpstr>
      <vt:lpstr>Gauge Level - Rex</vt:lpstr>
      <vt:lpstr>Gauge Level - Rex</vt:lpstr>
      <vt:lpstr>REX in a Enraf system </vt:lpstr>
      <vt:lpstr>Emulation levels</vt:lpstr>
      <vt:lpstr>Data collector level</vt:lpstr>
      <vt:lpstr>FCU 2165/75 drivers</vt:lpstr>
      <vt:lpstr>FCU2165/75 in a Enraf system </vt:lpstr>
      <vt:lpstr>Enraf GPP system</vt:lpstr>
      <vt:lpstr>Emulation levels</vt:lpstr>
      <vt:lpstr>Control Room Level</vt:lpstr>
      <vt:lpstr>Tank Master in a Enraf system</vt:lpstr>
      <vt:lpstr>Tank Master in a Enraf system</vt:lpstr>
      <vt:lpstr>Tank Master in a Enraf system</vt:lpstr>
      <vt:lpstr>Service commands to servo gauges</vt:lpstr>
      <vt:lpstr>Competitor system: Enraf</vt:lpstr>
      <vt:lpstr>Competitor system: Enraf</vt:lpstr>
      <vt:lpstr>Enraf Emulation</vt:lpstr>
      <vt:lpstr>REX in an Enraf system </vt:lpstr>
      <vt:lpstr>Mechanical change</vt:lpstr>
      <vt:lpstr>Electrical Connection</vt:lpstr>
      <vt:lpstr>Multi FCC Setup</vt:lpstr>
      <vt:lpstr>Configure REX in a Enraf system </vt:lpstr>
      <vt:lpstr>Configure REX in a Enraf system</vt:lpstr>
      <vt:lpstr>EBM</vt:lpstr>
      <vt:lpstr>Configure Rex in an Enraf system</vt:lpstr>
      <vt:lpstr>Configure Rex in an Enraf system</vt:lpstr>
      <vt:lpstr>Configure Rex in an Enraf system</vt:lpstr>
      <vt:lpstr>Rex in an Enraf system</vt:lpstr>
      <vt:lpstr>Configure Rex in an Enraf system</vt:lpstr>
      <vt:lpstr>Configure REX in a Enraf system </vt:lpstr>
      <vt:lpstr>Switch to Modbus mode</vt:lpstr>
      <vt:lpstr>Switch to Modbus mode</vt:lpstr>
      <vt:lpstr>Enraf paramters</vt:lpstr>
      <vt:lpstr>Nomenclature</vt:lpstr>
    </vt:vector>
  </TitlesOfParts>
  <Company>SAAB Marine Elecronics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josand</dc:creator>
  <cp:lastModifiedBy>ahakkila</cp:lastModifiedBy>
  <cp:revision>64</cp:revision>
  <cp:lastPrinted>2001-01-11T06:42:40Z</cp:lastPrinted>
  <dcterms:created xsi:type="dcterms:W3CDTF">2009-05-18T12:38:47Z</dcterms:created>
  <dcterms:modified xsi:type="dcterms:W3CDTF">2011-09-28T05:56:26Z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GD</vt:lpwstr>
  </property>
  <property fmtid="{D5CDD505-2E9C-101B-9397-08002B2CF9AE}" pid="3" name="IssuedBy">
    <vt:lpwstr>Violeta Lipic</vt:lpwstr>
  </property>
  <property fmtid="{D5CDD505-2E9C-101B-9397-08002B2CF9AE}" pid="4" name="DeptIssuing">
    <vt:lpwstr>GD-VL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2007-01-26</vt:lpwstr>
  </property>
  <property fmtid="{D5CDD505-2E9C-101B-9397-08002B2CF9AE}" pid="9" name="Time">
    <vt:lpwstr>16:10</vt:lpwstr>
  </property>
  <property fmtid="{D5CDD505-2E9C-101B-9397-08002B2CF9AE}" pid="10" name="TitleIssuer">
    <vt:lpwstr>System Developer</vt:lpwstr>
  </property>
  <property fmtid="{D5CDD505-2E9C-101B-9397-08002B2CF9AE}" pid="11" name="Phone">
    <vt:lpwstr>+46 31 337 07 32</vt:lpwstr>
  </property>
  <property fmtid="{D5CDD505-2E9C-101B-9397-08002B2CF9AE}" pid="12" name="Email">
    <vt:lpwstr>violeta.lipic@emersonprocess.com</vt:lpwstr>
  </property>
  <property fmtid="{D5CDD505-2E9C-101B-9397-08002B2CF9AE}" pid="13" name="HardCopy">
    <vt:lpwstr>True</vt:lpwstr>
  </property>
  <property fmtid="{D5CDD505-2E9C-101B-9397-08002B2CF9AE}" pid="14" name="Keywords">
    <vt:lpwstr>&amp;nbsp;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